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310" r:id="rId5"/>
    <p:sldId id="275" r:id="rId6"/>
    <p:sldId id="277" r:id="rId7"/>
    <p:sldId id="276" r:id="rId8"/>
    <p:sldId id="262" r:id="rId9"/>
    <p:sldId id="264" r:id="rId10"/>
    <p:sldId id="285" r:id="rId11"/>
    <p:sldId id="290" r:id="rId12"/>
    <p:sldId id="286" r:id="rId13"/>
    <p:sldId id="293" r:id="rId14"/>
    <p:sldId id="284" r:id="rId15"/>
    <p:sldId id="287" r:id="rId16"/>
    <p:sldId id="309" r:id="rId17"/>
    <p:sldId id="291" r:id="rId18"/>
    <p:sldId id="292" r:id="rId19"/>
    <p:sldId id="263" r:id="rId20"/>
    <p:sldId id="311" r:id="rId21"/>
    <p:sldId id="302" r:id="rId22"/>
    <p:sldId id="308" r:id="rId23"/>
    <p:sldId id="269" r:id="rId24"/>
    <p:sldId id="304" r:id="rId25"/>
    <p:sldId id="303" r:id="rId26"/>
    <p:sldId id="307" r:id="rId27"/>
    <p:sldId id="271" r:id="rId28"/>
    <p:sldId id="301" r:id="rId29"/>
    <p:sldId id="294" r:id="rId30"/>
    <p:sldId id="296" r:id="rId31"/>
    <p:sldId id="297" r:id="rId32"/>
    <p:sldId id="299" r:id="rId33"/>
    <p:sldId id="305" r:id="rId34"/>
    <p:sldId id="306" r:id="rId3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Franklin Gothic Book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Franklin Gothic Book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Franklin Gothic Book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Franklin Gothic Book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3838"/>
    <a:srgbClr val="8A1B2A"/>
    <a:srgbClr val="4B6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40" autoAdjust="0"/>
    <p:restoredTop sz="94681" autoAdjust="0"/>
  </p:normalViewPr>
  <p:slideViewPr>
    <p:cSldViewPr snapToGrid="0" snapToObjects="1">
      <p:cViewPr varScale="1">
        <p:scale>
          <a:sx n="107" d="100"/>
          <a:sy n="107" d="100"/>
        </p:scale>
        <p:origin x="-5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BEC0248-D8E2-B54B-88B1-26A0E607C78E}" type="datetimeFigureOut">
              <a:rPr lang="en-US"/>
              <a:pPr>
                <a:defRPr/>
              </a:pPr>
              <a:t>6/29/15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E5007E7-1F88-994A-80C7-25F19E732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861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695BD24-1AB4-1546-B531-C7B1826AE3C0}" type="datetimeFigureOut">
              <a:rPr lang="en-US"/>
              <a:pPr>
                <a:defRPr/>
              </a:pPr>
              <a:t>6/29/15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252F0A1-BEAF-764D-B10F-3E2FE9A8E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50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52F0A1-BEAF-764D-B10F-3E2FE9A8EAE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71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52F0A1-BEAF-764D-B10F-3E2FE9A8EAE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71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52F0A1-BEAF-764D-B10F-3E2FE9A8EAE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71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ependableComputingLogo_prin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274638"/>
            <a:ext cx="367347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8345" y="2799171"/>
            <a:ext cx="5288454" cy="1583230"/>
          </a:xfrm>
        </p:spPr>
        <p:txBody>
          <a:bodyPr/>
          <a:lstStyle>
            <a:lvl1pPr algn="r">
              <a:defRPr sz="3600" b="1" i="0" spc="100">
                <a:solidFill>
                  <a:schemeClr val="bg1"/>
                </a:solidFill>
                <a:latin typeface="+mj-lt"/>
                <a:cs typeface="Franklin Gothic Boo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966" y="4382401"/>
            <a:ext cx="7451834" cy="759883"/>
          </a:xfrm>
        </p:spPr>
        <p:txBody>
          <a:bodyPr/>
          <a:lstStyle>
            <a:lvl1pPr marL="0" indent="0" algn="r">
              <a:buNone/>
              <a:defRPr sz="2400" cap="all" spc="20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590800" y="5248783"/>
            <a:ext cx="6100233" cy="776640"/>
          </a:xfrm>
        </p:spPr>
        <p:txBody>
          <a:bodyPr>
            <a:noAutofit/>
          </a:bodyPr>
          <a:lstStyle>
            <a:lvl1pPr marL="0" indent="0" algn="r">
              <a:buNone/>
              <a:defRPr sz="2000" cap="none" spc="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6/30/2015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CLASS - New Results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A4DF0-47B7-E340-AA27-0A5D6C386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56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6/30/2015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CLASS - New Results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A9259-9575-BD4C-9FC8-1844D7E3B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33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ependableComputingLogo_prin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274638"/>
            <a:ext cx="19177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457200" y="1231900"/>
            <a:ext cx="8229600" cy="0"/>
          </a:xfrm>
          <a:prstGeom prst="line">
            <a:avLst/>
          </a:prstGeom>
          <a:ln>
            <a:solidFill>
              <a:srgbClr val="8A1B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8543"/>
          </a:xfrm>
        </p:spPr>
        <p:txBody>
          <a:bodyPr/>
          <a:lstStyle>
            <a:lvl1pPr algn="r">
              <a:defRPr sz="3400">
                <a:solidFill>
                  <a:srgbClr val="4B6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57200" y="1436688"/>
            <a:ext cx="8229600" cy="4168775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6/30/2015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CLASS - New Results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134E76E-43B5-7546-A65B-D7B7E50C5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12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6/30/2015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CLASS - New Results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1E3D5-0DBD-814A-BFB9-38CAC18AA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6/30/2015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CLASS - New Results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127F2-D5A8-1741-BEE4-4C8C30A19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2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6/30/2015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CLASS - New Results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886D6-F1BD-8045-82C7-668D28BCB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70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6/30/2015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CLASS - New Results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694F-C9E5-4046-88C3-03BEAD2C8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6/30/2015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CLASS - New Results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BFAC2-48C0-D949-A3A4-4C79A8370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2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6/30/2015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CLASS - New Results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3FE9B-6452-1B4B-AA68-0038C347F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0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6/30/2015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CLASS - New Results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793DF-F8EC-B64A-A67C-6BFA6CEE3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89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6/30/2015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CLASS - New Results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29646B1-7ACB-2242-AEB4-CFE05BA97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 smtClean="0"/>
              <a:t>Continuously </a:t>
            </a:r>
            <a:r>
              <a:rPr lang="en-US" sz="9600" dirty="0"/>
              <a:t/>
            </a:r>
            <a:br>
              <a:rPr lang="en-US" sz="9600" dirty="0"/>
            </a:br>
            <a:r>
              <a:rPr lang="en-US" sz="6600" dirty="0" smtClean="0"/>
              <a:t>Evolving </a:t>
            </a:r>
            <a:r>
              <a:rPr lang="en-US" sz="6600" dirty="0"/>
              <a:t>standards</a:t>
            </a:r>
            <a:br>
              <a:rPr lang="en-US" sz="6600" dirty="0"/>
            </a:br>
            <a:endParaRPr lang="en-US" dirty="0">
              <a:ea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CLASS 2015</a:t>
            </a: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Barriers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 - New Results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134E76E-43B5-7546-A65B-D7B7E50C55E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1424132" y="4642698"/>
            <a:ext cx="320964" cy="785091"/>
            <a:chOff x="625763" y="1962727"/>
            <a:chExt cx="320964" cy="785091"/>
          </a:xfrm>
        </p:grpSpPr>
        <p:sp>
          <p:nvSpPr>
            <p:cNvPr id="15" name="Oval 14"/>
            <p:cNvSpPr/>
            <p:nvPr/>
          </p:nvSpPr>
          <p:spPr>
            <a:xfrm>
              <a:off x="625763" y="1962727"/>
              <a:ext cx="320964" cy="30018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786245" y="2262909"/>
              <a:ext cx="0" cy="2309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25763" y="2493818"/>
              <a:ext cx="160482" cy="254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86245" y="2493818"/>
              <a:ext cx="160482" cy="254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25763" y="2378363"/>
              <a:ext cx="32096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1197328" y="5435195"/>
            <a:ext cx="774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Domain</a:t>
            </a:r>
          </a:p>
          <a:p>
            <a:pPr algn="ctr"/>
            <a:r>
              <a:rPr lang="en-US" sz="1400" b="1" dirty="0" smtClean="0"/>
              <a:t>Expert</a:t>
            </a:r>
            <a:endParaRPr lang="en-US" sz="1400" b="1" dirty="0"/>
          </a:p>
        </p:txBody>
      </p:sp>
      <p:grpSp>
        <p:nvGrpSpPr>
          <p:cNvPr id="35" name="Group 34"/>
          <p:cNvGrpSpPr/>
          <p:nvPr/>
        </p:nvGrpSpPr>
        <p:grpSpPr>
          <a:xfrm>
            <a:off x="5854428" y="4642698"/>
            <a:ext cx="320964" cy="785091"/>
            <a:chOff x="625763" y="1962727"/>
            <a:chExt cx="320964" cy="785091"/>
          </a:xfrm>
        </p:grpSpPr>
        <p:sp>
          <p:nvSpPr>
            <p:cNvPr id="36" name="Oval 35"/>
            <p:cNvSpPr/>
            <p:nvPr/>
          </p:nvSpPr>
          <p:spPr>
            <a:xfrm>
              <a:off x="625763" y="1962727"/>
              <a:ext cx="320964" cy="30018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786245" y="2262909"/>
              <a:ext cx="0" cy="2309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625763" y="2493818"/>
              <a:ext cx="160482" cy="254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86245" y="2493818"/>
              <a:ext cx="160482" cy="254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25763" y="2378363"/>
              <a:ext cx="32096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5549158" y="5427789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Argument</a:t>
            </a:r>
          </a:p>
          <a:p>
            <a:pPr algn="ctr"/>
            <a:r>
              <a:rPr lang="en-US" sz="1400" b="1" dirty="0" smtClean="0"/>
              <a:t>Expert</a:t>
            </a:r>
            <a:endParaRPr lang="en-US" sz="1400" b="1" dirty="0"/>
          </a:p>
        </p:txBody>
      </p:sp>
      <p:grpSp>
        <p:nvGrpSpPr>
          <p:cNvPr id="70" name="Group 69"/>
          <p:cNvGrpSpPr/>
          <p:nvPr/>
        </p:nvGrpSpPr>
        <p:grpSpPr>
          <a:xfrm>
            <a:off x="664867" y="3099484"/>
            <a:ext cx="7812879" cy="1693305"/>
            <a:chOff x="578428" y="2531081"/>
            <a:chExt cx="8362372" cy="2152024"/>
          </a:xfrm>
        </p:grpSpPr>
        <p:sp>
          <p:nvSpPr>
            <p:cNvPr id="8" name="Cloud 7"/>
            <p:cNvSpPr/>
            <p:nvPr/>
          </p:nvSpPr>
          <p:spPr>
            <a:xfrm>
              <a:off x="578428" y="2531081"/>
              <a:ext cx="2012372" cy="1448031"/>
            </a:xfrm>
            <a:prstGeom prst="cloud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Domain Context Knowledge</a:t>
              </a:r>
              <a:endParaRPr lang="en-US" sz="1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53807" y="2970017"/>
              <a:ext cx="1200727" cy="54263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Elicitation</a:t>
              </a:r>
            </a:p>
            <a:p>
              <a:pPr algn="ctr"/>
              <a:r>
                <a:rPr lang="en-US" sz="1400" dirty="0" smtClean="0"/>
                <a:t>Processes</a:t>
              </a:r>
              <a:endParaRPr lang="en-US" sz="1400" dirty="0"/>
            </a:p>
          </p:txBody>
        </p:sp>
        <p:sp>
          <p:nvSpPr>
            <p:cNvPr id="11" name="Snip Single Corner Rectangle 10"/>
            <p:cNvSpPr/>
            <p:nvPr/>
          </p:nvSpPr>
          <p:spPr>
            <a:xfrm>
              <a:off x="7747000" y="2531081"/>
              <a:ext cx="1193800" cy="1391436"/>
            </a:xfrm>
            <a:prstGeom prst="snip1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System</a:t>
              </a:r>
            </a:p>
            <a:p>
              <a:pPr algn="ctr"/>
              <a:r>
                <a:rPr lang="en-US" sz="1400" dirty="0" smtClean="0"/>
                <a:t>Arguments</a:t>
              </a:r>
              <a:endParaRPr lang="en-US" sz="1400" dirty="0"/>
            </a:p>
          </p:txBody>
        </p:sp>
        <p:sp>
          <p:nvSpPr>
            <p:cNvPr id="13" name="Snip and Round Single Corner Rectangle 12"/>
            <p:cNvSpPr/>
            <p:nvPr/>
          </p:nvSpPr>
          <p:spPr>
            <a:xfrm>
              <a:off x="5698836" y="2906934"/>
              <a:ext cx="1243443" cy="704274"/>
            </a:xfrm>
            <a:prstGeom prst="snip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222D3D"/>
                  </a:solidFill>
                </a:rPr>
                <a:t>Argument</a:t>
              </a:r>
            </a:p>
            <a:p>
              <a:pPr algn="ctr"/>
              <a:r>
                <a:rPr lang="en-US" sz="1400" dirty="0" smtClean="0">
                  <a:solidFill>
                    <a:srgbClr val="222D3D"/>
                  </a:solidFill>
                </a:rPr>
                <a:t>Templates</a:t>
              </a:r>
              <a:endParaRPr lang="en-US" sz="1400" dirty="0">
                <a:solidFill>
                  <a:srgbClr val="222D3D"/>
                </a:solidFill>
              </a:endParaRPr>
            </a:p>
          </p:txBody>
        </p:sp>
        <p:cxnSp>
          <p:nvCxnSpPr>
            <p:cNvPr id="44" name="Straight Connector 43"/>
            <p:cNvCxnSpPr>
              <a:stCxn id="15" idx="0"/>
              <a:endCxn id="8" idx="1"/>
            </p:cNvCxnSpPr>
            <p:nvPr/>
          </p:nvCxnSpPr>
          <p:spPr>
            <a:xfrm flipV="1">
              <a:off x="1562862" y="3977570"/>
              <a:ext cx="21752" cy="514784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36" idx="2"/>
              <a:endCxn id="10" idx="2"/>
            </p:cNvCxnSpPr>
            <p:nvPr/>
          </p:nvCxnSpPr>
          <p:spPr>
            <a:xfrm flipH="1" flipV="1">
              <a:off x="4254171" y="3512653"/>
              <a:ext cx="1878809" cy="117045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36" idx="0"/>
              <a:endCxn id="13" idx="1"/>
            </p:cNvCxnSpPr>
            <p:nvPr/>
          </p:nvCxnSpPr>
          <p:spPr>
            <a:xfrm flipV="1">
              <a:off x="6304749" y="3611208"/>
              <a:ext cx="15809" cy="881147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36" idx="6"/>
              <a:endCxn id="11" idx="1"/>
            </p:cNvCxnSpPr>
            <p:nvPr/>
          </p:nvCxnSpPr>
          <p:spPr>
            <a:xfrm flipV="1">
              <a:off x="6476518" y="3922517"/>
              <a:ext cx="1867383" cy="76058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Right Arrow 54"/>
            <p:cNvSpPr/>
            <p:nvPr/>
          </p:nvSpPr>
          <p:spPr>
            <a:xfrm>
              <a:off x="2800927" y="3148554"/>
              <a:ext cx="646546" cy="254000"/>
            </a:xfrm>
            <a:prstGeom prst="rightArrow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ight Arrow 55"/>
            <p:cNvSpPr/>
            <p:nvPr/>
          </p:nvSpPr>
          <p:spPr>
            <a:xfrm>
              <a:off x="4949948" y="3148554"/>
              <a:ext cx="646546" cy="254000"/>
            </a:xfrm>
            <a:prstGeom prst="rightArrow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ight Arrow 56"/>
            <p:cNvSpPr/>
            <p:nvPr/>
          </p:nvSpPr>
          <p:spPr>
            <a:xfrm>
              <a:off x="7100454" y="3180143"/>
              <a:ext cx="646546" cy="254000"/>
            </a:xfrm>
            <a:prstGeom prst="rightArrow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Line Callout 1 64"/>
          <p:cNvSpPr/>
          <p:nvPr/>
        </p:nvSpPr>
        <p:spPr>
          <a:xfrm>
            <a:off x="664867" y="1667573"/>
            <a:ext cx="3434209" cy="847605"/>
          </a:xfrm>
          <a:prstGeom prst="borderCallout1">
            <a:avLst>
              <a:gd name="adj1" fmla="val 102319"/>
              <a:gd name="adj2" fmla="val 50165"/>
              <a:gd name="adj3" fmla="val 208482"/>
              <a:gd name="adj4" fmla="val 9590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The domain expert’s knowledge is elicited as </a:t>
            </a:r>
            <a:r>
              <a:rPr lang="en-US" sz="1600" i="1" dirty="0" smtClean="0"/>
              <a:t>ad hoc</a:t>
            </a:r>
            <a:r>
              <a:rPr lang="en-US" sz="1600" dirty="0" smtClean="0"/>
              <a:t> in the system domain context.</a:t>
            </a:r>
            <a:endParaRPr lang="en-US" sz="1600" dirty="0"/>
          </a:p>
        </p:txBody>
      </p:sp>
      <p:sp>
        <p:nvSpPr>
          <p:cNvPr id="66" name="Line Callout 1 65"/>
          <p:cNvSpPr/>
          <p:nvPr/>
        </p:nvSpPr>
        <p:spPr>
          <a:xfrm>
            <a:off x="4718307" y="1687313"/>
            <a:ext cx="2092039" cy="824803"/>
          </a:xfrm>
          <a:prstGeom prst="borderCallout1">
            <a:avLst>
              <a:gd name="adj1" fmla="val 102319"/>
              <a:gd name="adj2" fmla="val 50165"/>
              <a:gd name="adj3" fmla="val 208637"/>
              <a:gd name="adj4" fmla="val 6214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Knowledge conforms to imposed structure</a:t>
            </a:r>
            <a:endParaRPr lang="en-US" dirty="0"/>
          </a:p>
        </p:txBody>
      </p:sp>
      <p:sp>
        <p:nvSpPr>
          <p:cNvPr id="72" name="Plus 71"/>
          <p:cNvSpPr/>
          <p:nvPr/>
        </p:nvSpPr>
        <p:spPr>
          <a:xfrm>
            <a:off x="4262781" y="1949316"/>
            <a:ext cx="331105" cy="282198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Equal 72"/>
          <p:cNvSpPr/>
          <p:nvPr/>
        </p:nvSpPr>
        <p:spPr>
          <a:xfrm>
            <a:off x="7180127" y="1949316"/>
            <a:ext cx="364525" cy="376264"/>
          </a:xfrm>
          <a:prstGeom prst="mathEqual">
            <a:avLst>
              <a:gd name="adj1" fmla="val 17270"/>
              <a:gd name="adj2" fmla="val 117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583989" y="1865785"/>
            <a:ext cx="11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Semantic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Barrier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20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Ownership Barriers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CLASS - New Results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134E76E-43B5-7546-A65B-D7B7E50C55E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503243" y="4462607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Subject Matter </a:t>
            </a:r>
          </a:p>
          <a:p>
            <a:pPr algn="ctr"/>
            <a:r>
              <a:rPr lang="en-US" b="1" dirty="0" smtClean="0"/>
              <a:t>Domain</a:t>
            </a:r>
            <a:endParaRPr lang="en-US" b="1" dirty="0"/>
          </a:p>
        </p:txBody>
      </p:sp>
      <p:sp>
        <p:nvSpPr>
          <p:cNvPr id="8" name="Cloud 7"/>
          <p:cNvSpPr/>
          <p:nvPr/>
        </p:nvSpPr>
        <p:spPr>
          <a:xfrm>
            <a:off x="1179024" y="3561539"/>
            <a:ext cx="2301605" cy="876317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Domain Context Knowledge</a:t>
            </a:r>
            <a:endParaRPr lang="en-US" sz="1400" dirty="0"/>
          </a:p>
        </p:txBody>
      </p:sp>
      <p:sp>
        <p:nvSpPr>
          <p:cNvPr id="57" name="Right Arrow 56"/>
          <p:cNvSpPr/>
          <p:nvPr/>
        </p:nvSpPr>
        <p:spPr>
          <a:xfrm>
            <a:off x="4042759" y="3262587"/>
            <a:ext cx="1055962" cy="593413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 T</a:t>
            </a:r>
            <a:endParaRPr lang="en-US" dirty="0"/>
          </a:p>
        </p:txBody>
      </p:sp>
      <p:sp>
        <p:nvSpPr>
          <p:cNvPr id="65" name="Line Callout 1 64"/>
          <p:cNvSpPr/>
          <p:nvPr/>
        </p:nvSpPr>
        <p:spPr>
          <a:xfrm>
            <a:off x="3640577" y="5545741"/>
            <a:ext cx="2611088" cy="565862"/>
          </a:xfrm>
          <a:prstGeom prst="borderCallout1">
            <a:avLst>
              <a:gd name="adj1" fmla="val -3656"/>
              <a:gd name="adj2" fmla="val 49138"/>
              <a:gd name="adj3" fmla="val -239430"/>
              <a:gd name="adj4" fmla="val 3572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Information flows one during one time interval.</a:t>
            </a:r>
            <a:endParaRPr lang="en-US" sz="1400" dirty="0"/>
          </a:p>
        </p:txBody>
      </p:sp>
      <p:sp>
        <p:nvSpPr>
          <p:cNvPr id="53" name="Oval 52"/>
          <p:cNvSpPr/>
          <p:nvPr/>
        </p:nvSpPr>
        <p:spPr>
          <a:xfrm>
            <a:off x="811362" y="1532505"/>
            <a:ext cx="3030225" cy="3707542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5263346" y="1532504"/>
            <a:ext cx="3040122" cy="3707543"/>
            <a:chOff x="4473804" y="1904837"/>
            <a:chExt cx="3040122" cy="3762640"/>
          </a:xfrm>
        </p:grpSpPr>
        <p:sp>
          <p:nvSpPr>
            <p:cNvPr id="41" name="TextBox 40"/>
            <p:cNvSpPr txBox="1"/>
            <p:nvPr/>
          </p:nvSpPr>
          <p:spPr>
            <a:xfrm>
              <a:off x="5165258" y="5065863"/>
              <a:ext cx="1709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System Domain</a:t>
              </a:r>
              <a:endParaRPr lang="en-US" b="1" dirty="0"/>
            </a:p>
          </p:txBody>
        </p:sp>
        <p:sp>
          <p:nvSpPr>
            <p:cNvPr id="11" name="Snip Single Corner Rectangle 10"/>
            <p:cNvSpPr/>
            <p:nvPr/>
          </p:nvSpPr>
          <p:spPr>
            <a:xfrm>
              <a:off x="5462122" y="4221988"/>
              <a:ext cx="1115355" cy="631376"/>
            </a:xfrm>
            <a:prstGeom prst="snip1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System</a:t>
              </a:r>
            </a:p>
            <a:p>
              <a:pPr algn="ctr"/>
              <a:r>
                <a:rPr lang="en-US" sz="1400" dirty="0" smtClean="0"/>
                <a:t>Arguments</a:t>
              </a:r>
              <a:endParaRPr lang="en-US" sz="1400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4473804" y="1904837"/>
              <a:ext cx="3040122" cy="376264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ight Arrow 26"/>
            <p:cNvSpPr/>
            <p:nvPr/>
          </p:nvSpPr>
          <p:spPr>
            <a:xfrm rot="5400000">
              <a:off x="5823017" y="3710803"/>
              <a:ext cx="393554" cy="184815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ight Arrow 57"/>
          <p:cNvSpPr/>
          <p:nvPr/>
        </p:nvSpPr>
        <p:spPr>
          <a:xfrm rot="5400000">
            <a:off x="2158361" y="3275236"/>
            <a:ext cx="387791" cy="18481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541384" y="2105192"/>
            <a:ext cx="1582816" cy="857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New Knowledge</a:t>
            </a:r>
          </a:p>
          <a:p>
            <a:pPr algn="ctr"/>
            <a:r>
              <a:rPr lang="en-US" sz="1600" dirty="0" smtClean="0"/>
              <a:t>At time </a:t>
            </a:r>
            <a:endParaRPr lang="en-US" sz="1600" dirty="0" smtClean="0"/>
          </a:p>
          <a:p>
            <a:pPr algn="ctr"/>
            <a:r>
              <a:rPr lang="en-US" sz="1600" dirty="0" smtClean="0"/>
              <a:t>T</a:t>
            </a:r>
            <a:r>
              <a:rPr lang="en-US" sz="1600" dirty="0" smtClean="0"/>
              <a:t>+1</a:t>
            </a:r>
            <a:endParaRPr lang="en-US" sz="1600" dirty="0"/>
          </a:p>
        </p:txBody>
      </p:sp>
      <p:sp>
        <p:nvSpPr>
          <p:cNvPr id="60" name="Rectangle 59"/>
          <p:cNvSpPr/>
          <p:nvPr/>
        </p:nvSpPr>
        <p:spPr>
          <a:xfrm>
            <a:off x="6019800" y="2105192"/>
            <a:ext cx="1582816" cy="857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Counter-example at time T+1</a:t>
            </a:r>
            <a:endParaRPr lang="en-US" sz="1600" dirty="0"/>
          </a:p>
        </p:txBody>
      </p:sp>
      <p:sp>
        <p:nvSpPr>
          <p:cNvPr id="61" name="Line Callout 1 60"/>
          <p:cNvSpPr/>
          <p:nvPr/>
        </p:nvSpPr>
        <p:spPr>
          <a:xfrm>
            <a:off x="358768" y="5545741"/>
            <a:ext cx="2910202" cy="565862"/>
          </a:xfrm>
          <a:prstGeom prst="borderCallout1">
            <a:avLst>
              <a:gd name="adj1" fmla="val -3656"/>
              <a:gd name="adj2" fmla="val 49138"/>
              <a:gd name="adj3" fmla="val -55540"/>
              <a:gd name="adj4" fmla="val 5303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Ownership barriers inhibit flow of information over assurance lifecycle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87178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Domain Assurance </a:t>
            </a:r>
            <a:br>
              <a:rPr lang="en-US" dirty="0" smtClean="0"/>
            </a:br>
            <a:r>
              <a:rPr lang="en-US" dirty="0" smtClean="0"/>
              <a:t>Knowledge Explicit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 - New Results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134E76E-43B5-7546-A65B-D7B7E50C55E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62" name="Group 61"/>
          <p:cNvGrpSpPr/>
          <p:nvPr/>
        </p:nvGrpSpPr>
        <p:grpSpPr>
          <a:xfrm>
            <a:off x="1609935" y="1621986"/>
            <a:ext cx="4904178" cy="3948934"/>
            <a:chOff x="-696864" y="1356436"/>
            <a:chExt cx="6307956" cy="4910241"/>
          </a:xfrm>
        </p:grpSpPr>
        <p:grpSp>
          <p:nvGrpSpPr>
            <p:cNvPr id="7" name="Group 6"/>
            <p:cNvGrpSpPr/>
            <p:nvPr/>
          </p:nvGrpSpPr>
          <p:grpSpPr>
            <a:xfrm>
              <a:off x="1678709" y="4703836"/>
              <a:ext cx="320964" cy="785091"/>
              <a:chOff x="625763" y="1962727"/>
              <a:chExt cx="320964" cy="78509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625763" y="1962727"/>
                <a:ext cx="320964" cy="30018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786245" y="2262909"/>
                <a:ext cx="0" cy="23090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>
                <a:off x="625763" y="2493818"/>
                <a:ext cx="160482" cy="2540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786245" y="2493818"/>
                <a:ext cx="160482" cy="2540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625763" y="2378363"/>
                <a:ext cx="320964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1451905" y="5446100"/>
              <a:ext cx="7745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Domain</a:t>
              </a:r>
            </a:p>
            <a:p>
              <a:pPr algn="ctr"/>
              <a:r>
                <a:rPr lang="en-US" sz="1400" b="1" dirty="0" smtClean="0"/>
                <a:t>Expert</a:t>
              </a:r>
              <a:endParaRPr lang="en-US" sz="1400" b="1" dirty="0"/>
            </a:p>
          </p:txBody>
        </p:sp>
        <p:sp>
          <p:nvSpPr>
            <p:cNvPr id="14" name="Cloud 13"/>
            <p:cNvSpPr/>
            <p:nvPr/>
          </p:nvSpPr>
          <p:spPr>
            <a:xfrm>
              <a:off x="-696864" y="1356436"/>
              <a:ext cx="6307956" cy="2880747"/>
            </a:xfrm>
            <a:prstGeom prst="cloud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600" b="1" dirty="0" smtClean="0"/>
                <a:t>Domain Context Knowledge</a:t>
              </a:r>
              <a:endParaRPr lang="en-US" sz="1600" b="1" dirty="0"/>
            </a:p>
          </p:txBody>
        </p:sp>
        <p:sp>
          <p:nvSpPr>
            <p:cNvPr id="15" name="Cloud 14"/>
            <p:cNvSpPr/>
            <p:nvPr/>
          </p:nvSpPr>
          <p:spPr>
            <a:xfrm>
              <a:off x="-450351" y="2271261"/>
              <a:ext cx="1803906" cy="1208917"/>
            </a:xfrm>
            <a:prstGeom prst="cloud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200" b="1" dirty="0" smtClean="0"/>
                <a:t>Implicit Assurance Arguments</a:t>
              </a:r>
              <a:endParaRPr lang="en-US" sz="1200" b="1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292231" y="4934744"/>
              <a:ext cx="320967" cy="785091"/>
              <a:chOff x="-780842" y="1959371"/>
              <a:chExt cx="320967" cy="785091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-780839" y="1959371"/>
                <a:ext cx="320964" cy="300183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>
                <a:stCxn id="18" idx="4"/>
              </p:cNvCxnSpPr>
              <p:nvPr/>
            </p:nvCxnSpPr>
            <p:spPr>
              <a:xfrm>
                <a:off x="-620357" y="2259554"/>
                <a:ext cx="0" cy="23090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-780842" y="2490462"/>
                <a:ext cx="160482" cy="2540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-620358" y="2490462"/>
                <a:ext cx="160482" cy="2540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-780839" y="2375006"/>
                <a:ext cx="320964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3982071" y="5743457"/>
              <a:ext cx="9412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Argument</a:t>
              </a:r>
            </a:p>
            <a:p>
              <a:pPr algn="ctr"/>
              <a:r>
                <a:rPr lang="en-US" sz="1400" b="1" dirty="0" smtClean="0"/>
                <a:t>Expert</a:t>
              </a:r>
              <a:endParaRPr lang="en-US" sz="1400" b="1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99672" y="2490985"/>
              <a:ext cx="1200727" cy="54263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Elicitation</a:t>
              </a:r>
            </a:p>
            <a:p>
              <a:pPr algn="ctr"/>
              <a:r>
                <a:rPr lang="en-US" sz="1200" dirty="0" smtClean="0"/>
                <a:t>Processes</a:t>
              </a:r>
              <a:endParaRPr lang="en-US" sz="1200" dirty="0"/>
            </a:p>
          </p:txBody>
        </p:sp>
        <p:sp>
          <p:nvSpPr>
            <p:cNvPr id="27" name="Snip Single Corner Rectangle 26"/>
            <p:cNvSpPr/>
            <p:nvPr/>
          </p:nvSpPr>
          <p:spPr>
            <a:xfrm>
              <a:off x="3837368" y="2210123"/>
              <a:ext cx="1224603" cy="1062181"/>
            </a:xfrm>
            <a:prstGeom prst="snip1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383838"/>
                  </a:solidFill>
                </a:rPr>
                <a:t>Explicit Assurance Arguments</a:t>
              </a:r>
              <a:endParaRPr lang="en-US" sz="1200" dirty="0">
                <a:solidFill>
                  <a:srgbClr val="383838"/>
                </a:solidFill>
              </a:endParaRPr>
            </a:p>
          </p:txBody>
        </p:sp>
        <p:cxnSp>
          <p:nvCxnSpPr>
            <p:cNvPr id="28" name="Straight Connector 27"/>
            <p:cNvCxnSpPr>
              <a:stCxn id="8" idx="7"/>
              <a:endCxn id="14" idx="1"/>
            </p:cNvCxnSpPr>
            <p:nvPr/>
          </p:nvCxnSpPr>
          <p:spPr>
            <a:xfrm flipV="1">
              <a:off x="1952668" y="4234115"/>
              <a:ext cx="504446" cy="513681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5" idx="2"/>
              <a:endCxn id="18" idx="1"/>
            </p:cNvCxnSpPr>
            <p:nvPr/>
          </p:nvCxnSpPr>
          <p:spPr>
            <a:xfrm>
              <a:off x="2600036" y="3033621"/>
              <a:ext cx="1739203" cy="1945083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Right Arrow 41"/>
            <p:cNvSpPr/>
            <p:nvPr/>
          </p:nvSpPr>
          <p:spPr>
            <a:xfrm>
              <a:off x="1451905" y="2670356"/>
              <a:ext cx="547768" cy="254000"/>
            </a:xfrm>
            <a:prstGeom prst="rightArrow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ight Arrow 42"/>
            <p:cNvSpPr/>
            <p:nvPr/>
          </p:nvSpPr>
          <p:spPr>
            <a:xfrm>
              <a:off x="3200399" y="2639076"/>
              <a:ext cx="512544" cy="254000"/>
            </a:xfrm>
            <a:prstGeom prst="rightArrow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Line Callout 1 78"/>
          <p:cNvSpPr/>
          <p:nvPr/>
        </p:nvSpPr>
        <p:spPr>
          <a:xfrm>
            <a:off x="6831867" y="2927062"/>
            <a:ext cx="1837344" cy="718075"/>
          </a:xfrm>
          <a:prstGeom prst="borderCallout1">
            <a:avLst>
              <a:gd name="adj1" fmla="val 51357"/>
              <a:gd name="adj2" fmla="val -1741"/>
              <a:gd name="adj3" fmla="val 2996"/>
              <a:gd name="adj4" fmla="val -2149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Explicit Arguments are owned by their domain</a:t>
            </a:r>
            <a:endParaRPr lang="en-US" sz="1400" dirty="0"/>
          </a:p>
        </p:txBody>
      </p:sp>
      <p:sp>
        <p:nvSpPr>
          <p:cNvPr id="80" name="Line Callout 1 79"/>
          <p:cNvSpPr/>
          <p:nvPr/>
        </p:nvSpPr>
        <p:spPr>
          <a:xfrm>
            <a:off x="176354" y="4349400"/>
            <a:ext cx="2580434" cy="669657"/>
          </a:xfrm>
          <a:prstGeom prst="borderCallout1">
            <a:avLst>
              <a:gd name="adj1" fmla="val -712"/>
              <a:gd name="adj2" fmla="val 51447"/>
              <a:gd name="adj3" fmla="val -156905"/>
              <a:gd name="adj4" fmla="val 8644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Every expert engineering domain has implicit assurance arguments</a:t>
            </a:r>
            <a:endParaRPr lang="en-US" sz="1400" dirty="0"/>
          </a:p>
        </p:txBody>
      </p:sp>
      <p:sp>
        <p:nvSpPr>
          <p:cNvPr id="81" name="Line Callout 1 80"/>
          <p:cNvSpPr/>
          <p:nvPr/>
        </p:nvSpPr>
        <p:spPr>
          <a:xfrm>
            <a:off x="6785360" y="4206235"/>
            <a:ext cx="1883851" cy="884150"/>
          </a:xfrm>
          <a:prstGeom prst="borderCallout1">
            <a:avLst>
              <a:gd name="adj1" fmla="val 48279"/>
              <a:gd name="adj2" fmla="val -1418"/>
              <a:gd name="adj3" fmla="val 50661"/>
              <a:gd name="adj4" fmla="val -4727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Argument experts help elicit implicit arguments.</a:t>
            </a:r>
            <a:endParaRPr lang="en-US" sz="1400" dirty="0"/>
          </a:p>
        </p:txBody>
      </p:sp>
      <p:sp>
        <p:nvSpPr>
          <p:cNvPr id="84" name="Line Callout 1 83"/>
          <p:cNvSpPr/>
          <p:nvPr/>
        </p:nvSpPr>
        <p:spPr>
          <a:xfrm>
            <a:off x="6831867" y="1528572"/>
            <a:ext cx="1854933" cy="829137"/>
          </a:xfrm>
          <a:prstGeom prst="borderCallout1">
            <a:avLst>
              <a:gd name="adj1" fmla="val 57431"/>
              <a:gd name="adj2" fmla="val -486"/>
              <a:gd name="adj3" fmla="val 126158"/>
              <a:gd name="adj4" fmla="val -3974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Allow domain experts to arrive at consensus</a:t>
            </a:r>
            <a:endParaRPr lang="en-US" sz="1400" dirty="0"/>
          </a:p>
        </p:txBody>
      </p:sp>
      <p:sp>
        <p:nvSpPr>
          <p:cNvPr id="88" name="TextBox 87"/>
          <p:cNvSpPr txBox="1"/>
          <p:nvPr/>
        </p:nvSpPr>
        <p:spPr>
          <a:xfrm>
            <a:off x="146317" y="5228092"/>
            <a:ext cx="261047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Native </a:t>
            </a:r>
            <a:r>
              <a:rPr lang="en-US" dirty="0" smtClean="0"/>
              <a:t>semantics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Modules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978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 System Arguments </a:t>
            </a:r>
            <a:r>
              <a:rPr lang="en-US" dirty="0" err="1" smtClean="0"/>
              <a:t>vs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Implicit Domain Arguments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CLASS - New Results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134E76E-43B5-7546-A65B-D7B7E50C55E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35181" y="1728115"/>
            <a:ext cx="209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System </a:t>
            </a:r>
            <a:r>
              <a:rPr lang="en-US" sz="2000" b="1" dirty="0" smtClean="0"/>
              <a:t>Argument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6085" y="2578628"/>
            <a:ext cx="3013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Argument assures properties</a:t>
            </a:r>
          </a:p>
          <a:p>
            <a:r>
              <a:rPr lang="en-US" dirty="0"/>
              <a:t>o</a:t>
            </a:r>
            <a:r>
              <a:rPr lang="en-US" dirty="0" smtClean="0"/>
              <a:t>f bespoke system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79829" y="1724231"/>
            <a:ext cx="2146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Domain </a:t>
            </a:r>
            <a:r>
              <a:rPr lang="en-US" sz="2000" b="1" dirty="0" smtClean="0"/>
              <a:t>Argument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1046" y="3488181"/>
            <a:ext cx="3564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Argument must be “correct” or it is</a:t>
            </a:r>
          </a:p>
          <a:p>
            <a:r>
              <a:rPr lang="en-US" dirty="0"/>
              <a:t>n</a:t>
            </a:r>
            <a:r>
              <a:rPr lang="en-US" dirty="0" smtClean="0"/>
              <a:t>ot useful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62763" y="2578628"/>
            <a:ext cx="3188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Argument assures properties</a:t>
            </a:r>
          </a:p>
          <a:p>
            <a:r>
              <a:rPr lang="en-US" dirty="0"/>
              <a:t>o</a:t>
            </a:r>
            <a:r>
              <a:rPr lang="en-US" dirty="0" smtClean="0"/>
              <a:t>f a </a:t>
            </a:r>
            <a:r>
              <a:rPr lang="en-US" dirty="0" smtClean="0"/>
              <a:t>shared knowledge domain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82155" y="3494744"/>
            <a:ext cx="3233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Argument represents iteratively </a:t>
            </a:r>
          </a:p>
          <a:p>
            <a:r>
              <a:rPr lang="en-US" dirty="0"/>
              <a:t>i</a:t>
            </a:r>
            <a:r>
              <a:rPr lang="en-US" dirty="0" smtClean="0"/>
              <a:t>mproving domain knowledge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6085" y="5364200"/>
            <a:ext cx="300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Argument is </a:t>
            </a:r>
            <a:r>
              <a:rPr lang="en-US" dirty="0" smtClean="0"/>
              <a:t>multidisciplinary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19358" y="5348218"/>
            <a:ext cx="2945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Argument is limited in scope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350786" y="1928170"/>
            <a:ext cx="47036" cy="3752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1883" y="4514487"/>
            <a:ext cx="2332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Owned by non-experts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119358" y="4514487"/>
            <a:ext cx="1904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Owned by experts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737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Eliciting </a:t>
            </a:r>
            <a:r>
              <a:rPr lang="en-US" dirty="0" smtClean="0"/>
              <a:t>Domain Arguments</a:t>
            </a:r>
            <a:br>
              <a:rPr lang="en-US" dirty="0" smtClean="0"/>
            </a:br>
            <a:r>
              <a:rPr lang="en-US" sz="2400" dirty="0" smtClean="0"/>
              <a:t>Initial </a:t>
            </a:r>
            <a:r>
              <a:rPr lang="en-US" sz="2400" dirty="0" smtClean="0"/>
              <a:t>Observations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383838"/>
                </a:solidFill>
              </a:rPr>
              <a:t>Oral tradition</a:t>
            </a:r>
            <a:r>
              <a:rPr lang="en-US" dirty="0" smtClean="0"/>
              <a:t>: within a domain or institution.</a:t>
            </a:r>
          </a:p>
          <a:p>
            <a:r>
              <a:rPr lang="en-US" b="1" i="1" dirty="0" smtClean="0">
                <a:solidFill>
                  <a:srgbClr val="383838"/>
                </a:solidFill>
              </a:rPr>
              <a:t>Justifiers</a:t>
            </a:r>
            <a:r>
              <a:rPr lang="en-US" dirty="0" smtClean="0"/>
              <a:t>: Used to justify engineering activities.</a:t>
            </a:r>
          </a:p>
          <a:p>
            <a:r>
              <a:rPr lang="en-US" b="1" i="1" dirty="0" smtClean="0">
                <a:solidFill>
                  <a:srgbClr val="383838"/>
                </a:solidFill>
              </a:rPr>
              <a:t>Natural</a:t>
            </a:r>
            <a:r>
              <a:rPr lang="en-US" dirty="0" smtClean="0"/>
              <a:t>: Implicit arguments are overlapping and fuzzy, precisely what is needed to use them efficiently in the human mind.</a:t>
            </a:r>
          </a:p>
          <a:p>
            <a:r>
              <a:rPr lang="en-US" b="1" i="1" dirty="0" smtClean="0">
                <a:solidFill>
                  <a:srgbClr val="383838"/>
                </a:solidFill>
              </a:rPr>
              <a:t>Elicitation</a:t>
            </a:r>
            <a:r>
              <a:rPr lang="en-US" dirty="0" smtClean="0"/>
              <a:t>: Requires </a:t>
            </a:r>
            <a:r>
              <a:rPr lang="en-US" dirty="0" smtClean="0"/>
              <a:t>argument </a:t>
            </a:r>
            <a:r>
              <a:rPr lang="en-US" dirty="0" smtClean="0"/>
              <a:t>separation </a:t>
            </a:r>
            <a:r>
              <a:rPr lang="en-US" dirty="0" smtClean="0"/>
              <a:t>and </a:t>
            </a:r>
            <a:r>
              <a:rPr lang="en-US" dirty="0" smtClean="0"/>
              <a:t>rigorous definition.</a:t>
            </a:r>
          </a:p>
          <a:p>
            <a:r>
              <a:rPr lang="en-US" i="1" dirty="0" smtClean="0">
                <a:solidFill>
                  <a:srgbClr val="383838"/>
                </a:solidFill>
              </a:rPr>
              <a:t>Iteration</a:t>
            </a:r>
            <a:r>
              <a:rPr lang="en-US" dirty="0" smtClean="0"/>
              <a:t>: </a:t>
            </a:r>
            <a:r>
              <a:rPr lang="en-US" dirty="0" smtClean="0"/>
              <a:t>This is an </a:t>
            </a:r>
            <a:r>
              <a:rPr lang="en-US" dirty="0" smtClean="0"/>
              <a:t>iterative </a:t>
            </a:r>
            <a:r>
              <a:rPr lang="en-US" dirty="0" smtClean="0"/>
              <a:t>elicitation process.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 - New Results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134E76E-43B5-7546-A65B-D7B7E50C55E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004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 Pattern Analysis</a:t>
            </a:r>
            <a:br>
              <a:rPr lang="en-US" dirty="0" smtClean="0"/>
            </a:br>
            <a:r>
              <a:rPr lang="en-US" dirty="0" smtClean="0"/>
              <a:t>Not </a:t>
            </a:r>
            <a:r>
              <a:rPr lang="en-US" dirty="0" smtClean="0"/>
              <a:t>Template Conformance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 - New Results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134E76E-43B5-7546-A65B-D7B7E50C55E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625260" y="4494161"/>
            <a:ext cx="249536" cy="631389"/>
            <a:chOff x="625763" y="1962727"/>
            <a:chExt cx="320964" cy="785091"/>
          </a:xfrm>
        </p:grpSpPr>
        <p:sp>
          <p:nvSpPr>
            <p:cNvPr id="8" name="Oval 7"/>
            <p:cNvSpPr/>
            <p:nvPr/>
          </p:nvSpPr>
          <p:spPr>
            <a:xfrm>
              <a:off x="625763" y="1962727"/>
              <a:ext cx="320964" cy="30018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786245" y="2262909"/>
              <a:ext cx="0" cy="2309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625763" y="2493818"/>
              <a:ext cx="160482" cy="254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86245" y="2493818"/>
              <a:ext cx="160482" cy="254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25763" y="2378363"/>
              <a:ext cx="32096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2356553" y="5203033"/>
            <a:ext cx="602197" cy="420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Domain</a:t>
            </a:r>
          </a:p>
          <a:p>
            <a:pPr algn="ctr"/>
            <a:r>
              <a:rPr lang="en-US" sz="1400" b="1" dirty="0" smtClean="0"/>
              <a:t>Expert</a:t>
            </a:r>
            <a:endParaRPr lang="en-US" sz="1400" b="1" dirty="0"/>
          </a:p>
        </p:txBody>
      </p:sp>
      <p:sp>
        <p:nvSpPr>
          <p:cNvPr id="14" name="Cloud 13"/>
          <p:cNvSpPr/>
          <p:nvPr/>
        </p:nvSpPr>
        <p:spPr>
          <a:xfrm>
            <a:off x="1274273" y="1810578"/>
            <a:ext cx="2951509" cy="215973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b="1" dirty="0" smtClean="0"/>
              <a:t>Domain Context Knowledge</a:t>
            </a:r>
            <a:endParaRPr lang="en-US" sz="16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6760359" y="4544559"/>
            <a:ext cx="249536" cy="631389"/>
            <a:chOff x="625763" y="1962727"/>
            <a:chExt cx="320964" cy="785091"/>
          </a:xfrm>
        </p:grpSpPr>
        <p:sp>
          <p:nvSpPr>
            <p:cNvPr id="18" name="Oval 17"/>
            <p:cNvSpPr/>
            <p:nvPr/>
          </p:nvSpPr>
          <p:spPr>
            <a:xfrm>
              <a:off x="625763" y="1962727"/>
              <a:ext cx="320964" cy="30018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786245" y="2262909"/>
              <a:ext cx="0" cy="2309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625763" y="2493818"/>
              <a:ext cx="160482" cy="254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86245" y="2493818"/>
              <a:ext cx="160482" cy="254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25763" y="2378363"/>
              <a:ext cx="32096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6511270" y="5209662"/>
            <a:ext cx="731809" cy="420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Argument</a:t>
            </a:r>
          </a:p>
          <a:p>
            <a:pPr algn="ctr"/>
            <a:r>
              <a:rPr lang="en-US" sz="1400" b="1" dirty="0" smtClean="0"/>
              <a:t>Expert</a:t>
            </a:r>
            <a:endParaRPr lang="en-US" sz="1400" b="1" dirty="0"/>
          </a:p>
        </p:txBody>
      </p:sp>
      <p:sp>
        <p:nvSpPr>
          <p:cNvPr id="26" name="Rectangle 25"/>
          <p:cNvSpPr/>
          <p:nvPr/>
        </p:nvSpPr>
        <p:spPr>
          <a:xfrm>
            <a:off x="4341982" y="2853478"/>
            <a:ext cx="1037965" cy="6989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Analysis and</a:t>
            </a:r>
          </a:p>
          <a:p>
            <a:pPr algn="ctr"/>
            <a:r>
              <a:rPr lang="en-US" sz="1200" dirty="0" smtClean="0"/>
              <a:t>Improvement</a:t>
            </a:r>
          </a:p>
          <a:p>
            <a:pPr algn="ctr"/>
            <a:r>
              <a:rPr lang="en-US" sz="1200" dirty="0" smtClean="0"/>
              <a:t>Processes</a:t>
            </a:r>
            <a:endParaRPr lang="en-US" sz="1200" dirty="0"/>
          </a:p>
        </p:txBody>
      </p:sp>
      <p:sp>
        <p:nvSpPr>
          <p:cNvPr id="27" name="Snip Single Corner Rectangle 26"/>
          <p:cNvSpPr/>
          <p:nvPr/>
        </p:nvSpPr>
        <p:spPr>
          <a:xfrm>
            <a:off x="2247728" y="2853478"/>
            <a:ext cx="952079" cy="706006"/>
          </a:xfrm>
          <a:prstGeom prst="snip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383838"/>
                </a:solidFill>
              </a:rPr>
              <a:t>Explicit Assurance Arguments</a:t>
            </a:r>
            <a:endParaRPr lang="en-US" sz="1200" dirty="0">
              <a:solidFill>
                <a:srgbClr val="383838"/>
              </a:solidFill>
            </a:endParaRPr>
          </a:p>
        </p:txBody>
      </p:sp>
      <p:cxnSp>
        <p:nvCxnSpPr>
          <p:cNvPr id="28" name="Straight Connector 27"/>
          <p:cNvCxnSpPr>
            <a:stCxn id="8" idx="0"/>
            <a:endCxn id="14" idx="1"/>
          </p:cNvCxnSpPr>
          <p:nvPr/>
        </p:nvCxnSpPr>
        <p:spPr>
          <a:xfrm flipV="1">
            <a:off x="2750028" y="3968008"/>
            <a:ext cx="0" cy="526153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8" idx="0"/>
            <a:endCxn id="47" idx="1"/>
          </p:cNvCxnSpPr>
          <p:nvPr/>
        </p:nvCxnSpPr>
        <p:spPr>
          <a:xfrm flipH="1" flipV="1">
            <a:off x="6877175" y="3760717"/>
            <a:ext cx="7952" cy="783842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Cloud 46"/>
          <p:cNvSpPr/>
          <p:nvPr/>
        </p:nvSpPr>
        <p:spPr>
          <a:xfrm>
            <a:off x="5657225" y="1976739"/>
            <a:ext cx="2439899" cy="178588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b="1" dirty="0" smtClean="0"/>
              <a:t>Argument Knowledge</a:t>
            </a:r>
            <a:endParaRPr lang="en-US" sz="1600" b="1" dirty="0"/>
          </a:p>
        </p:txBody>
      </p:sp>
      <p:sp>
        <p:nvSpPr>
          <p:cNvPr id="48" name="Snip and Round Single Corner Rectangle 47"/>
          <p:cNvSpPr/>
          <p:nvPr/>
        </p:nvSpPr>
        <p:spPr>
          <a:xfrm>
            <a:off x="6393812" y="2923284"/>
            <a:ext cx="966726" cy="566394"/>
          </a:xfrm>
          <a:prstGeom prst="snip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222D3D"/>
                </a:solidFill>
              </a:rPr>
              <a:t>Argument</a:t>
            </a:r>
          </a:p>
          <a:p>
            <a:pPr algn="ctr"/>
            <a:r>
              <a:rPr lang="en-US" sz="1200" dirty="0" smtClean="0">
                <a:solidFill>
                  <a:srgbClr val="222D3D"/>
                </a:solidFill>
              </a:rPr>
              <a:t>Patterns</a:t>
            </a:r>
            <a:endParaRPr lang="en-US" sz="1200" dirty="0">
              <a:solidFill>
                <a:srgbClr val="222D3D"/>
              </a:solidFill>
            </a:endParaRPr>
          </a:p>
        </p:txBody>
      </p:sp>
      <p:cxnSp>
        <p:nvCxnSpPr>
          <p:cNvPr id="39" name="Straight Arrow Connector 38"/>
          <p:cNvCxnSpPr>
            <a:stCxn id="27" idx="0"/>
            <a:endCxn id="26" idx="1"/>
          </p:cNvCxnSpPr>
          <p:nvPr/>
        </p:nvCxnSpPr>
        <p:spPr>
          <a:xfrm flipV="1">
            <a:off x="3199807" y="3202944"/>
            <a:ext cx="1142175" cy="35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8" idx="2"/>
            <a:endCxn id="26" idx="3"/>
          </p:cNvCxnSpPr>
          <p:nvPr/>
        </p:nvCxnSpPr>
        <p:spPr>
          <a:xfrm flipH="1" flipV="1">
            <a:off x="5379947" y="3202944"/>
            <a:ext cx="1013865" cy="35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Snip and Round Single Corner Rectangle 57"/>
          <p:cNvSpPr/>
          <p:nvPr/>
        </p:nvSpPr>
        <p:spPr>
          <a:xfrm>
            <a:off x="4086019" y="4381216"/>
            <a:ext cx="1549891" cy="821817"/>
          </a:xfrm>
          <a:prstGeom prst="snip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222D3D"/>
                </a:solidFill>
              </a:rPr>
              <a:t>Identified Patterns and Suggested</a:t>
            </a:r>
          </a:p>
          <a:p>
            <a:pPr algn="ctr"/>
            <a:r>
              <a:rPr lang="en-US" sz="1200" dirty="0" smtClean="0">
                <a:solidFill>
                  <a:srgbClr val="222D3D"/>
                </a:solidFill>
              </a:rPr>
              <a:t>Improvements</a:t>
            </a:r>
            <a:endParaRPr lang="en-US" sz="1200" dirty="0">
              <a:solidFill>
                <a:srgbClr val="222D3D"/>
              </a:solidFill>
            </a:endParaRPr>
          </a:p>
        </p:txBody>
      </p:sp>
      <p:cxnSp>
        <p:nvCxnSpPr>
          <p:cNvPr id="51" name="Straight Arrow Connector 50"/>
          <p:cNvCxnSpPr>
            <a:stCxn id="26" idx="2"/>
            <a:endCxn id="58" idx="3"/>
          </p:cNvCxnSpPr>
          <p:nvPr/>
        </p:nvCxnSpPr>
        <p:spPr>
          <a:xfrm>
            <a:off x="4860965" y="3552409"/>
            <a:ext cx="0" cy="8288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8" idx="2"/>
          </p:cNvCxnSpPr>
          <p:nvPr/>
        </p:nvCxnSpPr>
        <p:spPr>
          <a:xfrm flipH="1" flipV="1">
            <a:off x="2800435" y="4791287"/>
            <a:ext cx="1285584" cy="8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Snip and Round Single Corner Rectangle 32"/>
          <p:cNvSpPr/>
          <p:nvPr/>
        </p:nvSpPr>
        <p:spPr>
          <a:xfrm>
            <a:off x="998495" y="2640087"/>
            <a:ext cx="1070789" cy="566394"/>
          </a:xfrm>
          <a:prstGeom prst="snip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222D3D"/>
                </a:solidFill>
              </a:rPr>
              <a:t>Argument</a:t>
            </a:r>
          </a:p>
          <a:p>
            <a:pPr algn="ctr"/>
            <a:r>
              <a:rPr lang="en-US" sz="1200" dirty="0" smtClean="0">
                <a:solidFill>
                  <a:srgbClr val="222D3D"/>
                </a:solidFill>
              </a:rPr>
              <a:t>Patterns</a:t>
            </a:r>
            <a:endParaRPr lang="en-US" sz="1200" dirty="0">
              <a:solidFill>
                <a:srgbClr val="222D3D"/>
              </a:solidFill>
            </a:endParaRPr>
          </a:p>
        </p:txBody>
      </p:sp>
      <p:sp>
        <p:nvSpPr>
          <p:cNvPr id="35" name="Line Callout 1 34"/>
          <p:cNvSpPr/>
          <p:nvPr/>
        </p:nvSpPr>
        <p:spPr>
          <a:xfrm>
            <a:off x="7360538" y="3905660"/>
            <a:ext cx="1570792" cy="842082"/>
          </a:xfrm>
          <a:prstGeom prst="borderCallout1">
            <a:avLst>
              <a:gd name="adj1" fmla="val -2467"/>
              <a:gd name="adj2" fmla="val 43165"/>
              <a:gd name="adj3" fmla="val -60699"/>
              <a:gd name="adj4" fmla="val -2007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Experts use patters to help analyze domain arguments</a:t>
            </a:r>
            <a:endParaRPr lang="en-US" sz="1200" dirty="0"/>
          </a:p>
        </p:txBody>
      </p:sp>
      <p:sp>
        <p:nvSpPr>
          <p:cNvPr id="36" name="Line Callout 1 35"/>
          <p:cNvSpPr/>
          <p:nvPr/>
        </p:nvSpPr>
        <p:spPr>
          <a:xfrm>
            <a:off x="428913" y="4154862"/>
            <a:ext cx="1427496" cy="673563"/>
          </a:xfrm>
          <a:prstGeom prst="borderCallout1">
            <a:avLst>
              <a:gd name="adj1" fmla="val -2914"/>
              <a:gd name="adj2" fmla="val 53320"/>
              <a:gd name="adj3" fmla="val -145354"/>
              <a:gd name="adj4" fmla="val 8016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Allow patterns to emerge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57476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Domain Arguments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CLASS - New Results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134E76E-43B5-7546-A65B-D7B7E50C55E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1419665" y="1874521"/>
            <a:ext cx="5870830" cy="3542103"/>
            <a:chOff x="1536944" y="2028659"/>
            <a:chExt cx="5870830" cy="3542103"/>
          </a:xfrm>
        </p:grpSpPr>
        <p:grpSp>
          <p:nvGrpSpPr>
            <p:cNvPr id="33" name="Group 32"/>
            <p:cNvGrpSpPr/>
            <p:nvPr/>
          </p:nvGrpSpPr>
          <p:grpSpPr>
            <a:xfrm>
              <a:off x="2143246" y="4219201"/>
              <a:ext cx="320964" cy="785091"/>
              <a:chOff x="625763" y="1962727"/>
              <a:chExt cx="320964" cy="785091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625763" y="1962727"/>
                <a:ext cx="320964" cy="30018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786245" y="2262909"/>
                <a:ext cx="0" cy="23090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625763" y="2493818"/>
                <a:ext cx="160482" cy="2540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786245" y="2493818"/>
                <a:ext cx="160482" cy="2540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25763" y="2378363"/>
                <a:ext cx="320964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1999952" y="4941642"/>
              <a:ext cx="7745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Domain</a:t>
              </a:r>
            </a:p>
            <a:p>
              <a:pPr algn="ctr"/>
              <a:r>
                <a:rPr lang="en-US" sz="1400" b="1" dirty="0" smtClean="0"/>
                <a:t>Expert</a:t>
              </a:r>
              <a:endParaRPr lang="en-US" sz="1400" b="1" dirty="0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6822424" y="4358642"/>
              <a:ext cx="320964" cy="785091"/>
              <a:chOff x="625763" y="1962727"/>
              <a:chExt cx="320964" cy="785091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625763" y="1962727"/>
                <a:ext cx="320964" cy="30018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>
                <a:off x="786245" y="2262909"/>
                <a:ext cx="0" cy="23090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625763" y="2493818"/>
                <a:ext cx="160482" cy="2540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86245" y="2493818"/>
                <a:ext cx="160482" cy="2540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625763" y="2378363"/>
                <a:ext cx="320964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/>
            <p:cNvSpPr txBox="1"/>
            <p:nvPr/>
          </p:nvSpPr>
          <p:spPr>
            <a:xfrm>
              <a:off x="6609804" y="5047542"/>
              <a:ext cx="7364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System</a:t>
              </a:r>
              <a:endParaRPr lang="en-US" sz="1400" b="1" dirty="0" smtClean="0"/>
            </a:p>
            <a:p>
              <a:pPr algn="ctr"/>
              <a:r>
                <a:rPr lang="en-US" sz="1400" b="1" dirty="0" smtClean="0"/>
                <a:t>Expert</a:t>
              </a:r>
              <a:endParaRPr lang="en-US" sz="1400" b="1" dirty="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2303728" y="2385150"/>
              <a:ext cx="5104046" cy="2123583"/>
              <a:chOff x="1610395" y="2573557"/>
              <a:chExt cx="5463022" cy="269886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653807" y="2970017"/>
                <a:ext cx="1200727" cy="54263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Fitting</a:t>
                </a:r>
                <a:endParaRPr lang="en-US" sz="1400" dirty="0" smtClean="0"/>
              </a:p>
              <a:p>
                <a:pPr algn="ctr"/>
                <a:r>
                  <a:rPr lang="en-US" sz="1400" dirty="0" smtClean="0"/>
                  <a:t>Processes</a:t>
                </a:r>
                <a:endParaRPr lang="en-US" sz="1400" dirty="0"/>
              </a:p>
            </p:txBody>
          </p:sp>
          <p:sp>
            <p:nvSpPr>
              <p:cNvPr id="11" name="Snip Single Corner Rectangle 10"/>
              <p:cNvSpPr/>
              <p:nvPr/>
            </p:nvSpPr>
            <p:spPr>
              <a:xfrm>
                <a:off x="5879617" y="2573557"/>
                <a:ext cx="1193800" cy="1391436"/>
              </a:xfrm>
              <a:prstGeom prst="snip1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System</a:t>
                </a:r>
              </a:p>
              <a:p>
                <a:pPr algn="ctr"/>
                <a:r>
                  <a:rPr lang="en-US" sz="1400" dirty="0" smtClean="0"/>
                  <a:t>Arguments</a:t>
                </a:r>
                <a:endParaRPr lang="en-US" sz="1400" dirty="0"/>
              </a:p>
            </p:txBody>
          </p:sp>
          <p:cxnSp>
            <p:nvCxnSpPr>
              <p:cNvPr id="44" name="Straight Connector 43"/>
              <p:cNvCxnSpPr>
                <a:stCxn id="15" idx="0"/>
                <a:endCxn id="7" idx="2"/>
              </p:cNvCxnSpPr>
              <p:nvPr/>
            </p:nvCxnSpPr>
            <p:spPr>
              <a:xfrm flipV="1">
                <a:off x="1610395" y="2707223"/>
                <a:ext cx="16462" cy="2197233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36" idx="2"/>
                <a:endCxn id="10" idx="2"/>
              </p:cNvCxnSpPr>
              <p:nvPr/>
            </p:nvCxnSpPr>
            <p:spPr>
              <a:xfrm flipH="1" flipV="1">
                <a:off x="4254171" y="3512653"/>
                <a:ext cx="2055811" cy="1759769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11" idx="1"/>
                <a:endCxn id="36" idx="0"/>
              </p:cNvCxnSpPr>
              <p:nvPr/>
            </p:nvCxnSpPr>
            <p:spPr>
              <a:xfrm>
                <a:off x="6476518" y="3964993"/>
                <a:ext cx="5233" cy="1116678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Right Arrow 54"/>
              <p:cNvSpPr/>
              <p:nvPr/>
            </p:nvSpPr>
            <p:spPr>
              <a:xfrm>
                <a:off x="2800927" y="3148554"/>
                <a:ext cx="646546" cy="254000"/>
              </a:xfrm>
              <a:prstGeom prst="rightArrow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ight Arrow 55"/>
              <p:cNvSpPr/>
              <p:nvPr/>
            </p:nvSpPr>
            <p:spPr>
              <a:xfrm>
                <a:off x="4949948" y="3148554"/>
                <a:ext cx="646546" cy="254000"/>
              </a:xfrm>
              <a:prstGeom prst="rightArrow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1536944" y="2490324"/>
              <a:ext cx="1533570" cy="1010291"/>
              <a:chOff x="2936359" y="2715125"/>
              <a:chExt cx="3042456" cy="1623672"/>
            </a:xfrm>
            <a:solidFill>
              <a:schemeClr val="accent5">
                <a:lumMod val="40000"/>
                <a:lumOff val="60000"/>
              </a:schemeClr>
            </a:solidFill>
          </p:grpSpPr>
          <p:grpSp>
            <p:nvGrpSpPr>
              <p:cNvPr id="43" name="Group 42"/>
              <p:cNvGrpSpPr/>
              <p:nvPr/>
            </p:nvGrpSpPr>
            <p:grpSpPr>
              <a:xfrm>
                <a:off x="2936359" y="2715125"/>
                <a:ext cx="2975004" cy="1623670"/>
                <a:chOff x="2800638" y="2954481"/>
                <a:chExt cx="3478285" cy="2020456"/>
              </a:xfrm>
              <a:grpFill/>
            </p:grpSpPr>
            <p:sp>
              <p:nvSpPr>
                <p:cNvPr id="68" name="Rounded Rectangle 67"/>
                <p:cNvSpPr/>
                <p:nvPr/>
              </p:nvSpPr>
              <p:spPr>
                <a:xfrm>
                  <a:off x="2800638" y="2954481"/>
                  <a:ext cx="976745" cy="496456"/>
                </a:xfrm>
                <a:prstGeom prst="roundRect">
                  <a:avLst/>
                </a:prstGeom>
                <a:grpFill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ounded Rectangle 68"/>
                <p:cNvSpPr/>
                <p:nvPr/>
              </p:nvSpPr>
              <p:spPr>
                <a:xfrm>
                  <a:off x="3959802" y="2954481"/>
                  <a:ext cx="976745" cy="496455"/>
                </a:xfrm>
                <a:prstGeom prst="roundRect">
                  <a:avLst/>
                </a:prstGeom>
                <a:grpFill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ounded Rectangle 70"/>
                <p:cNvSpPr/>
                <p:nvPr/>
              </p:nvSpPr>
              <p:spPr>
                <a:xfrm>
                  <a:off x="5302179" y="2954481"/>
                  <a:ext cx="976744" cy="496455"/>
                </a:xfrm>
                <a:prstGeom prst="roundRect">
                  <a:avLst/>
                </a:prstGeom>
                <a:grpFill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ounded Rectangle 74"/>
                <p:cNvSpPr/>
                <p:nvPr/>
              </p:nvSpPr>
              <p:spPr>
                <a:xfrm>
                  <a:off x="3959802" y="3888508"/>
                  <a:ext cx="450272" cy="417945"/>
                </a:xfrm>
                <a:prstGeom prst="roundRect">
                  <a:avLst/>
                </a:prstGeom>
                <a:grpFill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ounded Rectangle 75"/>
                <p:cNvSpPr/>
                <p:nvPr/>
              </p:nvSpPr>
              <p:spPr>
                <a:xfrm>
                  <a:off x="4745960" y="3901210"/>
                  <a:ext cx="407557" cy="416789"/>
                </a:xfrm>
                <a:prstGeom prst="roundRect">
                  <a:avLst/>
                </a:prstGeom>
                <a:grpFill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0" name="Elbow Connector 79"/>
                <p:cNvCxnSpPr>
                  <a:stCxn id="69" idx="2"/>
                  <a:endCxn id="75" idx="0"/>
                </p:cNvCxnSpPr>
                <p:nvPr/>
              </p:nvCxnSpPr>
              <p:spPr>
                <a:xfrm rot="5400000">
                  <a:off x="4097771" y="3538104"/>
                  <a:ext cx="437572" cy="263236"/>
                </a:xfrm>
                <a:prstGeom prst="bentConnector3">
                  <a:avLst/>
                </a:prstGeom>
                <a:grpFill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Elbow Connector 80"/>
                <p:cNvCxnSpPr>
                  <a:stCxn id="69" idx="2"/>
                  <a:endCxn id="76" idx="0"/>
                </p:cNvCxnSpPr>
                <p:nvPr/>
              </p:nvCxnSpPr>
              <p:spPr>
                <a:xfrm rot="16200000" flipH="1">
                  <a:off x="4473820" y="3425291"/>
                  <a:ext cx="450275" cy="501565"/>
                </a:xfrm>
                <a:prstGeom prst="bentConnector3">
                  <a:avLst/>
                </a:prstGeom>
                <a:grpFill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Elbow Connector 81"/>
                <p:cNvCxnSpPr>
                  <a:stCxn id="75" idx="2"/>
                </p:cNvCxnSpPr>
                <p:nvPr/>
              </p:nvCxnSpPr>
              <p:spPr>
                <a:xfrm rot="5400000">
                  <a:off x="3803073" y="4350615"/>
                  <a:ext cx="426028" cy="337704"/>
                </a:xfrm>
                <a:prstGeom prst="bentConnector3">
                  <a:avLst>
                    <a:gd name="adj1" fmla="val 50000"/>
                  </a:avLst>
                </a:prstGeom>
                <a:grpFill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Elbow Connector 82"/>
                <p:cNvCxnSpPr>
                  <a:stCxn id="75" idx="2"/>
                </p:cNvCxnSpPr>
                <p:nvPr/>
              </p:nvCxnSpPr>
              <p:spPr>
                <a:xfrm rot="5400000">
                  <a:off x="3966151" y="4525240"/>
                  <a:ext cx="437573" cy="1"/>
                </a:xfrm>
                <a:prstGeom prst="bentConnector3">
                  <a:avLst/>
                </a:prstGeom>
                <a:grpFill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Elbow Connector 83"/>
                <p:cNvCxnSpPr>
                  <a:stCxn id="75" idx="2"/>
                </p:cNvCxnSpPr>
                <p:nvPr/>
              </p:nvCxnSpPr>
              <p:spPr>
                <a:xfrm rot="16200000" flipH="1">
                  <a:off x="4156074" y="4335316"/>
                  <a:ext cx="437573" cy="379845"/>
                </a:xfrm>
                <a:prstGeom prst="bentConnector3">
                  <a:avLst>
                    <a:gd name="adj1" fmla="val 50000"/>
                  </a:avLst>
                </a:prstGeom>
                <a:grpFill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Elbow Connector 84"/>
                <p:cNvCxnSpPr>
                  <a:stCxn id="76" idx="2"/>
                </p:cNvCxnSpPr>
                <p:nvPr/>
              </p:nvCxnSpPr>
              <p:spPr>
                <a:xfrm rot="5400000">
                  <a:off x="4674667" y="4480502"/>
                  <a:ext cx="437575" cy="112568"/>
                </a:xfrm>
                <a:prstGeom prst="bentConnector3">
                  <a:avLst>
                    <a:gd name="adj1" fmla="val 50000"/>
                  </a:avLst>
                </a:prstGeom>
                <a:grpFill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Elbow Connector 85"/>
                <p:cNvCxnSpPr>
                  <a:stCxn id="76" idx="2"/>
                </p:cNvCxnSpPr>
                <p:nvPr/>
              </p:nvCxnSpPr>
              <p:spPr>
                <a:xfrm rot="16200000" flipH="1">
                  <a:off x="4847273" y="4420465"/>
                  <a:ext cx="437573" cy="232641"/>
                </a:xfrm>
                <a:prstGeom prst="bentConnector3">
                  <a:avLst>
                    <a:gd name="adj1" fmla="val 50000"/>
                  </a:avLst>
                </a:prstGeom>
                <a:grpFill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7" name="Oval 86"/>
                <p:cNvSpPr/>
                <p:nvPr/>
              </p:nvSpPr>
              <p:spPr>
                <a:xfrm>
                  <a:off x="3740440" y="4732481"/>
                  <a:ext cx="219363" cy="23091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4063133" y="4744027"/>
                  <a:ext cx="219363" cy="23091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4442977" y="4733635"/>
                  <a:ext cx="219363" cy="23091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4727489" y="4744027"/>
                  <a:ext cx="219363" cy="23091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5072699" y="4744027"/>
                  <a:ext cx="219363" cy="23091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" name="Rounded Rectangle 44"/>
              <p:cNvSpPr/>
              <p:nvPr/>
            </p:nvSpPr>
            <p:spPr>
              <a:xfrm>
                <a:off x="3135794" y="3460863"/>
                <a:ext cx="348587" cy="334938"/>
              </a:xfrm>
              <a:prstGeom prst="roundRect">
                <a:avLst/>
              </a:prstGeom>
              <a:grpFill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Elbow Connector 45"/>
              <p:cNvCxnSpPr>
                <a:stCxn id="45" idx="2"/>
              </p:cNvCxnSpPr>
              <p:nvPr/>
            </p:nvCxnSpPr>
            <p:spPr>
              <a:xfrm rot="5400000">
                <a:off x="3086126" y="3923482"/>
                <a:ext cx="351642" cy="96280"/>
              </a:xfrm>
              <a:prstGeom prst="bentConnector3">
                <a:avLst>
                  <a:gd name="adj1" fmla="val 50000"/>
                </a:avLst>
              </a:prstGeom>
              <a:grpFill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Elbow Connector 47"/>
              <p:cNvCxnSpPr>
                <a:stCxn id="45" idx="2"/>
              </p:cNvCxnSpPr>
              <p:nvPr/>
            </p:nvCxnSpPr>
            <p:spPr>
              <a:xfrm rot="16200000" flipH="1">
                <a:off x="3233757" y="3872132"/>
                <a:ext cx="351641" cy="198980"/>
              </a:xfrm>
              <a:prstGeom prst="bentConnector3">
                <a:avLst>
                  <a:gd name="adj1" fmla="val 50000"/>
                </a:avLst>
              </a:prstGeom>
              <a:grpFill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Oval 49"/>
              <p:cNvSpPr/>
              <p:nvPr/>
            </p:nvSpPr>
            <p:spPr>
              <a:xfrm>
                <a:off x="3119995" y="4138164"/>
                <a:ext cx="187623" cy="185563"/>
              </a:xfrm>
              <a:prstGeom prst="ellipse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415256" y="4138164"/>
                <a:ext cx="187623" cy="185563"/>
              </a:xfrm>
              <a:prstGeom prst="ellipse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5377929" y="3465725"/>
                <a:ext cx="385121" cy="335867"/>
              </a:xfrm>
              <a:prstGeom prst="roundRect">
                <a:avLst/>
              </a:prstGeom>
              <a:grpFill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Elbow Connector 53"/>
              <p:cNvCxnSpPr>
                <a:stCxn id="53" idx="2"/>
              </p:cNvCxnSpPr>
              <p:nvPr/>
            </p:nvCxnSpPr>
            <p:spPr>
              <a:xfrm rot="5400000">
                <a:off x="5254888" y="3828354"/>
                <a:ext cx="342363" cy="288841"/>
              </a:xfrm>
              <a:prstGeom prst="bentConnector3">
                <a:avLst>
                  <a:gd name="adj1" fmla="val 50000"/>
                </a:avLst>
              </a:prstGeom>
              <a:grpFill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8" name="Oval 57"/>
              <p:cNvSpPr/>
              <p:nvPr/>
            </p:nvSpPr>
            <p:spPr>
              <a:xfrm>
                <a:off x="5190307" y="4143955"/>
                <a:ext cx="187623" cy="185563"/>
              </a:xfrm>
              <a:prstGeom prst="ellipse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5466309" y="4153234"/>
                <a:ext cx="187623" cy="185563"/>
              </a:xfrm>
              <a:prstGeom prst="ellipse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791192" y="4144883"/>
                <a:ext cx="187623" cy="185563"/>
              </a:xfrm>
              <a:prstGeom prst="ellipse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Elbow Connector 60"/>
              <p:cNvCxnSpPr>
                <a:stCxn id="68" idx="2"/>
                <a:endCxn id="45" idx="0"/>
              </p:cNvCxnSpPr>
              <p:nvPr/>
            </p:nvCxnSpPr>
            <p:spPr>
              <a:xfrm rot="5400000">
                <a:off x="3158689" y="3265484"/>
                <a:ext cx="346778" cy="43980"/>
              </a:xfrm>
              <a:prstGeom prst="bentConnector3">
                <a:avLst/>
              </a:prstGeom>
              <a:grpFill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Elbow Connector 61"/>
              <p:cNvCxnSpPr>
                <a:stCxn id="71" idx="2"/>
                <a:endCxn id="53" idx="0"/>
              </p:cNvCxnSpPr>
              <p:nvPr/>
            </p:nvCxnSpPr>
            <p:spPr>
              <a:xfrm rot="16200000" flipH="1">
                <a:off x="5356252" y="3251486"/>
                <a:ext cx="351641" cy="76835"/>
              </a:xfrm>
              <a:prstGeom prst="bentConnector3">
                <a:avLst>
                  <a:gd name="adj1" fmla="val 50000"/>
                </a:avLst>
              </a:prstGeom>
              <a:grpFill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Elbow Connector 62"/>
              <p:cNvCxnSpPr>
                <a:stCxn id="53" idx="2"/>
                <a:endCxn id="59" idx="0"/>
              </p:cNvCxnSpPr>
              <p:nvPr/>
            </p:nvCxnSpPr>
            <p:spPr>
              <a:xfrm rot="5400000">
                <a:off x="5389485" y="3972229"/>
                <a:ext cx="351642" cy="10369"/>
              </a:xfrm>
              <a:prstGeom prst="bentConnector3">
                <a:avLst>
                  <a:gd name="adj1" fmla="val 50000"/>
                </a:avLst>
              </a:prstGeom>
              <a:grpFill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Elbow Connector 63"/>
              <p:cNvCxnSpPr>
                <a:stCxn id="53" idx="2"/>
                <a:endCxn id="60" idx="0"/>
              </p:cNvCxnSpPr>
              <p:nvPr/>
            </p:nvCxnSpPr>
            <p:spPr>
              <a:xfrm rot="16200000" flipH="1">
                <a:off x="5556102" y="3815980"/>
                <a:ext cx="343291" cy="314514"/>
              </a:xfrm>
              <a:prstGeom prst="bentConnector3">
                <a:avLst>
                  <a:gd name="adj1" fmla="val 50000"/>
                </a:avLst>
              </a:prstGeom>
              <a:grpFill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1870583" y="2028659"/>
              <a:ext cx="8970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Domain </a:t>
              </a:r>
            </a:p>
            <a:p>
              <a:pPr algn="ctr"/>
              <a:r>
                <a:rPr lang="en-US" sz="1200" dirty="0" smtClean="0"/>
                <a:t>Arguments</a:t>
              </a:r>
            </a:p>
          </p:txBody>
        </p:sp>
        <p:cxnSp>
          <p:nvCxnSpPr>
            <p:cNvPr id="92" name="Straight Connector 91"/>
            <p:cNvCxnSpPr>
              <a:stCxn id="15" idx="6"/>
              <a:endCxn id="10" idx="2"/>
            </p:cNvCxnSpPr>
            <p:nvPr/>
          </p:nvCxnSpPr>
          <p:spPr>
            <a:xfrm flipV="1">
              <a:off x="2464210" y="3124071"/>
              <a:ext cx="2309571" cy="1245221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9089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Arguments Tomorrow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 - New Results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134E76E-43B5-7546-A65B-D7B7E50C55E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549258" y="6602070"/>
            <a:ext cx="17237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Argument Expert Domain</a:t>
            </a:r>
            <a:endParaRPr lang="en-US" sz="1600" i="1" dirty="0"/>
          </a:p>
        </p:txBody>
      </p:sp>
      <p:sp>
        <p:nvSpPr>
          <p:cNvPr id="185" name="TextBox 184"/>
          <p:cNvSpPr txBox="1"/>
          <p:nvPr/>
        </p:nvSpPr>
        <p:spPr>
          <a:xfrm>
            <a:off x="6124685" y="1350271"/>
            <a:ext cx="2888751" cy="42780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Stop  building </a:t>
            </a:r>
            <a:r>
              <a:rPr lang="en-US" sz="1600" i="1" dirty="0" smtClean="0"/>
              <a:t>ad hoc</a:t>
            </a:r>
            <a:r>
              <a:rPr lang="en-US" sz="1600" dirty="0" smtClean="0"/>
              <a:t> system arguments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Start building domain</a:t>
            </a:r>
            <a:r>
              <a:rPr lang="en-US" sz="1600" dirty="0" smtClean="0"/>
              <a:t>-driven </a:t>
            </a:r>
            <a:r>
              <a:rPr lang="en-US" sz="1600" dirty="0" smtClean="0"/>
              <a:t>arguments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Compose system arguments from domain arguments and system knowledge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System arguments ‘borrow and </a:t>
            </a:r>
            <a:r>
              <a:rPr lang="en-US" sz="1600" dirty="0" smtClean="0"/>
              <a:t>fit’ </a:t>
            </a:r>
            <a:r>
              <a:rPr lang="en-US" sz="1600" dirty="0" smtClean="0"/>
              <a:t>domain </a:t>
            </a:r>
            <a:r>
              <a:rPr lang="en-US" sz="1600" dirty="0" smtClean="0"/>
              <a:t>arguments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Domain arguments are living as they represent domain expertise.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System arguments are living as they relate to domains.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Argument experts facilitate elicitation and analysis</a:t>
            </a:r>
            <a:endParaRPr lang="en-US" sz="16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202909" y="1432057"/>
            <a:ext cx="5727588" cy="4358753"/>
            <a:chOff x="202909" y="1432057"/>
            <a:chExt cx="6028602" cy="4439569"/>
          </a:xfrm>
        </p:grpSpPr>
        <p:sp>
          <p:nvSpPr>
            <p:cNvPr id="39" name="Rectangle 38"/>
            <p:cNvSpPr/>
            <p:nvPr/>
          </p:nvSpPr>
          <p:spPr>
            <a:xfrm>
              <a:off x="2590800" y="4400595"/>
              <a:ext cx="1195560" cy="41051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Elicitation </a:t>
              </a:r>
            </a:p>
            <a:p>
              <a:pPr algn="ctr"/>
              <a:r>
                <a:rPr lang="en-US" sz="1400" dirty="0" smtClean="0"/>
                <a:t>Support</a:t>
              </a:r>
              <a:endParaRPr lang="en-US" sz="1400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2255466" y="4095426"/>
              <a:ext cx="1873731" cy="1776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4792547" y="2092309"/>
              <a:ext cx="302920" cy="211576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4140519" y="2716608"/>
              <a:ext cx="480772" cy="20999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4708506" y="2708426"/>
              <a:ext cx="480772" cy="209989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5600892" y="2694487"/>
              <a:ext cx="345801" cy="204804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4708506" y="3103498"/>
              <a:ext cx="221632" cy="176781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5095468" y="3108871"/>
              <a:ext cx="200607" cy="17629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Elbow Connector 80"/>
            <p:cNvCxnSpPr>
              <a:stCxn id="75" idx="2"/>
              <a:endCxn id="76" idx="0"/>
            </p:cNvCxnSpPr>
            <p:nvPr/>
          </p:nvCxnSpPr>
          <p:spPr>
            <a:xfrm rot="5400000">
              <a:off x="4456095" y="2228695"/>
              <a:ext cx="412723" cy="563102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Elbow Connector 81"/>
            <p:cNvCxnSpPr>
              <a:stCxn id="75" idx="2"/>
              <a:endCxn id="77" idx="0"/>
            </p:cNvCxnSpPr>
            <p:nvPr/>
          </p:nvCxnSpPr>
          <p:spPr>
            <a:xfrm rot="16200000" flipH="1">
              <a:off x="4744179" y="2503712"/>
              <a:ext cx="404541" cy="4885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Elbow Connector 82"/>
            <p:cNvCxnSpPr>
              <a:stCxn id="75" idx="2"/>
              <a:endCxn id="78" idx="0"/>
            </p:cNvCxnSpPr>
            <p:nvPr/>
          </p:nvCxnSpPr>
          <p:spPr>
            <a:xfrm rot="16200000" flipH="1">
              <a:off x="5163599" y="2084293"/>
              <a:ext cx="390602" cy="829786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Elbow Connector 83"/>
            <p:cNvCxnSpPr>
              <a:stCxn id="77" idx="2"/>
              <a:endCxn id="79" idx="0"/>
            </p:cNvCxnSpPr>
            <p:nvPr/>
          </p:nvCxnSpPr>
          <p:spPr>
            <a:xfrm rot="5400000">
              <a:off x="4791566" y="2946172"/>
              <a:ext cx="185083" cy="129570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Elbow Connector 84"/>
            <p:cNvCxnSpPr>
              <a:stCxn id="77" idx="2"/>
              <a:endCxn id="80" idx="0"/>
            </p:cNvCxnSpPr>
            <p:nvPr/>
          </p:nvCxnSpPr>
          <p:spPr>
            <a:xfrm rot="16200000" flipH="1">
              <a:off x="4977104" y="2890204"/>
              <a:ext cx="190456" cy="246879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Elbow Connector 85"/>
            <p:cNvCxnSpPr>
              <a:stCxn id="79" idx="2"/>
            </p:cNvCxnSpPr>
            <p:nvPr/>
          </p:nvCxnSpPr>
          <p:spPr>
            <a:xfrm rot="5400000">
              <a:off x="4646111" y="3287268"/>
              <a:ext cx="180200" cy="166224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Elbow Connector 86"/>
            <p:cNvCxnSpPr>
              <a:stCxn id="79" idx="2"/>
            </p:cNvCxnSpPr>
            <p:nvPr/>
          </p:nvCxnSpPr>
          <p:spPr>
            <a:xfrm rot="5400000">
              <a:off x="4726781" y="3372821"/>
              <a:ext cx="185083" cy="0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Elbow Connector 87"/>
            <p:cNvCxnSpPr>
              <a:stCxn id="79" idx="2"/>
            </p:cNvCxnSpPr>
            <p:nvPr/>
          </p:nvCxnSpPr>
          <p:spPr>
            <a:xfrm rot="16200000" flipH="1">
              <a:off x="4820264" y="3279337"/>
              <a:ext cx="185083" cy="186967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Elbow Connector 88"/>
            <p:cNvCxnSpPr>
              <a:stCxn id="80" idx="2"/>
            </p:cNvCxnSpPr>
            <p:nvPr/>
          </p:nvCxnSpPr>
          <p:spPr>
            <a:xfrm rot="5400000">
              <a:off x="5075525" y="3350001"/>
              <a:ext cx="185084" cy="55408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Elbow Connector 89"/>
            <p:cNvCxnSpPr>
              <a:stCxn id="80" idx="2"/>
            </p:cNvCxnSpPr>
            <p:nvPr/>
          </p:nvCxnSpPr>
          <p:spPr>
            <a:xfrm rot="16200000" flipH="1">
              <a:off x="5160485" y="3320450"/>
              <a:ext cx="185083" cy="114510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Oval 90"/>
            <p:cNvSpPr/>
            <p:nvPr/>
          </p:nvSpPr>
          <p:spPr>
            <a:xfrm>
              <a:off x="4600533" y="3460480"/>
              <a:ext cx="107974" cy="9767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4759368" y="3465363"/>
              <a:ext cx="107974" cy="9767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4946334" y="3460968"/>
              <a:ext cx="107974" cy="9767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086376" y="3465363"/>
              <a:ext cx="107974" cy="9767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5256295" y="3465363"/>
              <a:ext cx="107974" cy="9767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4241791" y="3125132"/>
              <a:ext cx="200607" cy="17629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Elbow Connector 49"/>
            <p:cNvCxnSpPr>
              <a:stCxn id="49" idx="2"/>
            </p:cNvCxnSpPr>
            <p:nvPr/>
          </p:nvCxnSpPr>
          <p:spPr>
            <a:xfrm rot="5400000">
              <a:off x="4221848" y="3366262"/>
              <a:ext cx="185084" cy="55408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Elbow Connector 50"/>
            <p:cNvCxnSpPr>
              <a:stCxn id="49" idx="2"/>
            </p:cNvCxnSpPr>
            <p:nvPr/>
          </p:nvCxnSpPr>
          <p:spPr>
            <a:xfrm rot="16200000" flipH="1">
              <a:off x="4306808" y="3336711"/>
              <a:ext cx="185084" cy="114510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4187804" y="3457432"/>
              <a:ext cx="107974" cy="9767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4402618" y="3457432"/>
              <a:ext cx="107974" cy="9767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5708865" y="3084375"/>
              <a:ext cx="221632" cy="176781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Elbow Connector 54"/>
            <p:cNvCxnSpPr>
              <a:stCxn id="54" idx="2"/>
            </p:cNvCxnSpPr>
            <p:nvPr/>
          </p:nvCxnSpPr>
          <p:spPr>
            <a:xfrm rot="5400000">
              <a:off x="5646469" y="3268144"/>
              <a:ext cx="180201" cy="166224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5600891" y="3441356"/>
              <a:ext cx="107974" cy="9767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5759727" y="3446240"/>
              <a:ext cx="107974" cy="9767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946693" y="3441845"/>
              <a:ext cx="107974" cy="9767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Elbow Connector 66"/>
            <p:cNvCxnSpPr>
              <a:stCxn id="76" idx="2"/>
              <a:endCxn id="49" idx="0"/>
            </p:cNvCxnSpPr>
            <p:nvPr/>
          </p:nvCxnSpPr>
          <p:spPr>
            <a:xfrm rot="5400000">
              <a:off x="4262233" y="3006460"/>
              <a:ext cx="198534" cy="38810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Elbow Connector 67"/>
            <p:cNvCxnSpPr>
              <a:stCxn id="78" idx="2"/>
              <a:endCxn id="54" idx="0"/>
            </p:cNvCxnSpPr>
            <p:nvPr/>
          </p:nvCxnSpPr>
          <p:spPr>
            <a:xfrm rot="16200000" flipH="1">
              <a:off x="5704195" y="2968889"/>
              <a:ext cx="185084" cy="45888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Elbow Connector 68"/>
            <p:cNvCxnSpPr>
              <a:stCxn id="54" idx="2"/>
              <a:endCxn id="57" idx="0"/>
            </p:cNvCxnSpPr>
            <p:nvPr/>
          </p:nvCxnSpPr>
          <p:spPr>
            <a:xfrm rot="5400000">
              <a:off x="5724156" y="3350715"/>
              <a:ext cx="185084" cy="5967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Elbow Connector 71"/>
            <p:cNvCxnSpPr>
              <a:stCxn id="54" idx="2"/>
              <a:endCxn id="58" idx="0"/>
            </p:cNvCxnSpPr>
            <p:nvPr/>
          </p:nvCxnSpPr>
          <p:spPr>
            <a:xfrm rot="16200000" flipH="1">
              <a:off x="5819836" y="3261000"/>
              <a:ext cx="180689" cy="180999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99" name="Group 98"/>
            <p:cNvGrpSpPr/>
            <p:nvPr/>
          </p:nvGrpSpPr>
          <p:grpSpPr>
            <a:xfrm>
              <a:off x="654785" y="2685529"/>
              <a:ext cx="1290543" cy="857381"/>
              <a:chOff x="2936359" y="2715124"/>
              <a:chExt cx="2130934" cy="1623670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2936359" y="2715124"/>
                <a:ext cx="2130934" cy="1623670"/>
                <a:chOff x="2800638" y="2954481"/>
                <a:chExt cx="2491424" cy="2020456"/>
              </a:xfrm>
            </p:grpSpPr>
            <p:sp>
              <p:nvSpPr>
                <p:cNvPr id="116" name="Rounded Rectangle 115"/>
                <p:cNvSpPr/>
                <p:nvPr/>
              </p:nvSpPr>
              <p:spPr>
                <a:xfrm>
                  <a:off x="2800638" y="2954481"/>
                  <a:ext cx="976745" cy="496456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ounded Rectangle 116"/>
                <p:cNvSpPr/>
                <p:nvPr/>
              </p:nvSpPr>
              <p:spPr>
                <a:xfrm>
                  <a:off x="3959802" y="2954481"/>
                  <a:ext cx="976745" cy="496455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9" name="Rounded Rectangle 118"/>
                <p:cNvSpPr/>
                <p:nvPr/>
              </p:nvSpPr>
              <p:spPr>
                <a:xfrm>
                  <a:off x="3959802" y="3888508"/>
                  <a:ext cx="450272" cy="417945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ounded Rectangle 119"/>
                <p:cNvSpPr/>
                <p:nvPr/>
              </p:nvSpPr>
              <p:spPr>
                <a:xfrm>
                  <a:off x="4745960" y="3901210"/>
                  <a:ext cx="407557" cy="416789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4" name="Elbow Connector 123"/>
                <p:cNvCxnSpPr>
                  <a:stCxn id="117" idx="2"/>
                  <a:endCxn id="119" idx="0"/>
                </p:cNvCxnSpPr>
                <p:nvPr/>
              </p:nvCxnSpPr>
              <p:spPr>
                <a:xfrm rot="5400000">
                  <a:off x="4097771" y="3538104"/>
                  <a:ext cx="437572" cy="263236"/>
                </a:xfrm>
                <a:prstGeom prst="bentConnector3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Elbow Connector 124"/>
                <p:cNvCxnSpPr>
                  <a:stCxn id="117" idx="2"/>
                  <a:endCxn id="120" idx="0"/>
                </p:cNvCxnSpPr>
                <p:nvPr/>
              </p:nvCxnSpPr>
              <p:spPr>
                <a:xfrm rot="16200000" flipH="1">
                  <a:off x="4473820" y="3425291"/>
                  <a:ext cx="450275" cy="501565"/>
                </a:xfrm>
                <a:prstGeom prst="bentConnector3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Elbow Connector 125"/>
                <p:cNvCxnSpPr>
                  <a:stCxn id="119" idx="2"/>
                </p:cNvCxnSpPr>
                <p:nvPr/>
              </p:nvCxnSpPr>
              <p:spPr>
                <a:xfrm rot="5400000">
                  <a:off x="3803073" y="4350615"/>
                  <a:ext cx="426028" cy="337704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Elbow Connector 126"/>
                <p:cNvCxnSpPr>
                  <a:stCxn id="119" idx="2"/>
                </p:cNvCxnSpPr>
                <p:nvPr/>
              </p:nvCxnSpPr>
              <p:spPr>
                <a:xfrm rot="5400000">
                  <a:off x="3966151" y="4525240"/>
                  <a:ext cx="437573" cy="1"/>
                </a:xfrm>
                <a:prstGeom prst="bentConnector3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Elbow Connector 127"/>
                <p:cNvCxnSpPr>
                  <a:stCxn id="119" idx="2"/>
                </p:cNvCxnSpPr>
                <p:nvPr/>
              </p:nvCxnSpPr>
              <p:spPr>
                <a:xfrm rot="16200000" flipH="1">
                  <a:off x="4156074" y="4335316"/>
                  <a:ext cx="437573" cy="379845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Elbow Connector 128"/>
                <p:cNvCxnSpPr>
                  <a:stCxn id="120" idx="2"/>
                </p:cNvCxnSpPr>
                <p:nvPr/>
              </p:nvCxnSpPr>
              <p:spPr>
                <a:xfrm rot="5400000">
                  <a:off x="4674667" y="4480502"/>
                  <a:ext cx="437575" cy="112568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Elbow Connector 129"/>
                <p:cNvCxnSpPr>
                  <a:stCxn id="120" idx="2"/>
                </p:cNvCxnSpPr>
                <p:nvPr/>
              </p:nvCxnSpPr>
              <p:spPr>
                <a:xfrm rot="16200000" flipH="1">
                  <a:off x="4847273" y="4420465"/>
                  <a:ext cx="437573" cy="232641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31" name="Oval 130"/>
                <p:cNvSpPr/>
                <p:nvPr/>
              </p:nvSpPr>
              <p:spPr>
                <a:xfrm>
                  <a:off x="3740440" y="4732481"/>
                  <a:ext cx="219363" cy="23091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>
                  <a:off x="4063133" y="4744027"/>
                  <a:ext cx="219363" cy="23091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Oval 132"/>
                <p:cNvSpPr/>
                <p:nvPr/>
              </p:nvSpPr>
              <p:spPr>
                <a:xfrm>
                  <a:off x="4442977" y="4733635"/>
                  <a:ext cx="219363" cy="23091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4727489" y="4744027"/>
                  <a:ext cx="219363" cy="23091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Oval 134"/>
                <p:cNvSpPr/>
                <p:nvPr/>
              </p:nvSpPr>
              <p:spPr>
                <a:xfrm>
                  <a:off x="5072699" y="4744027"/>
                  <a:ext cx="219363" cy="23091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1" name="Rounded Rectangle 100"/>
              <p:cNvSpPr/>
              <p:nvPr/>
            </p:nvSpPr>
            <p:spPr>
              <a:xfrm>
                <a:off x="3135794" y="3460863"/>
                <a:ext cx="348587" cy="33493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2" name="Elbow Connector 101"/>
              <p:cNvCxnSpPr>
                <a:stCxn id="101" idx="2"/>
              </p:cNvCxnSpPr>
              <p:nvPr/>
            </p:nvCxnSpPr>
            <p:spPr>
              <a:xfrm rot="5400000">
                <a:off x="3086126" y="3923482"/>
                <a:ext cx="351642" cy="96280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Elbow Connector 102"/>
              <p:cNvCxnSpPr>
                <a:stCxn id="101" idx="2"/>
              </p:cNvCxnSpPr>
              <p:nvPr/>
            </p:nvCxnSpPr>
            <p:spPr>
              <a:xfrm rot="16200000" flipH="1">
                <a:off x="3233757" y="3872132"/>
                <a:ext cx="351641" cy="198980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4" name="Oval 103"/>
              <p:cNvSpPr/>
              <p:nvPr/>
            </p:nvSpPr>
            <p:spPr>
              <a:xfrm>
                <a:off x="3119995" y="4138164"/>
                <a:ext cx="187623" cy="185563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3415256" y="4138164"/>
                <a:ext cx="187623" cy="185563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1" name="Elbow Connector 110"/>
              <p:cNvCxnSpPr>
                <a:stCxn id="116" idx="2"/>
                <a:endCxn id="101" idx="0"/>
              </p:cNvCxnSpPr>
              <p:nvPr/>
            </p:nvCxnSpPr>
            <p:spPr>
              <a:xfrm rot="5400000">
                <a:off x="3158689" y="3265484"/>
                <a:ext cx="346778" cy="43980"/>
              </a:xfrm>
              <a:prstGeom prst="bentConnector3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625575" y="1569089"/>
              <a:ext cx="13663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Domain </a:t>
              </a:r>
            </a:p>
            <a:p>
              <a:pPr algn="ctr"/>
              <a:r>
                <a:rPr lang="en-US" sz="1400" dirty="0" smtClean="0"/>
                <a:t>Arguments</a:t>
              </a:r>
              <a:endParaRPr lang="en-US" sz="1400" dirty="0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04846" y="2421518"/>
              <a:ext cx="4978883" cy="1339030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2306558" y="3273344"/>
              <a:ext cx="18240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Expert </a:t>
              </a:r>
            </a:p>
            <a:p>
              <a:pPr algn="ctr"/>
              <a:r>
                <a:rPr lang="en-US" sz="1400" dirty="0" smtClean="0"/>
                <a:t>Domains’ Ownership</a:t>
              </a:r>
              <a:endParaRPr lang="en-US" sz="1400" dirty="0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255466" y="5267590"/>
              <a:ext cx="18737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/>
                <a:t>Argument</a:t>
              </a:r>
            </a:p>
            <a:p>
              <a:pPr algn="ctr"/>
              <a:r>
                <a:rPr lang="en-US" sz="1400" i="1" dirty="0" smtClean="0"/>
                <a:t>Expert Domain</a:t>
              </a:r>
              <a:endParaRPr lang="en-US" sz="1400" i="1" dirty="0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2609469" y="4894571"/>
              <a:ext cx="1176891" cy="39227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Analysis </a:t>
              </a:r>
            </a:p>
            <a:p>
              <a:pPr algn="ctr"/>
              <a:r>
                <a:rPr lang="en-US" sz="1400" dirty="0" smtClean="0"/>
                <a:t>Support</a:t>
              </a:r>
              <a:endParaRPr lang="en-US" sz="1400" dirty="0"/>
            </a:p>
          </p:txBody>
        </p:sp>
        <p:sp>
          <p:nvSpPr>
            <p:cNvPr id="172" name="Left-Right Arrow 171"/>
            <p:cNvSpPr/>
            <p:nvPr/>
          </p:nvSpPr>
          <p:spPr>
            <a:xfrm>
              <a:off x="2469365" y="2771862"/>
              <a:ext cx="1480205" cy="525705"/>
            </a:xfrm>
            <a:prstGeom prst="leftRightArrow">
              <a:avLst>
                <a:gd name="adj1" fmla="val 63420"/>
                <a:gd name="adj2" fmla="val 5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50000"/>
                    </a:schemeClr>
                  </a:solidFill>
                </a:rPr>
                <a:t>Apply</a:t>
              </a:r>
              <a:endParaRPr lang="en-US" sz="1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76" name="Bent-Up Arrow 175"/>
            <p:cNvSpPr/>
            <p:nvPr/>
          </p:nvSpPr>
          <p:spPr>
            <a:xfrm>
              <a:off x="4189871" y="4382018"/>
              <a:ext cx="1177359" cy="759933"/>
            </a:xfrm>
            <a:prstGeom prst="bentUp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222D3D"/>
                  </a:solidFill>
                </a:rPr>
                <a:t>facilitate</a:t>
              </a:r>
              <a:endParaRPr lang="en-US" sz="1600" dirty="0">
                <a:solidFill>
                  <a:srgbClr val="222D3D"/>
                </a:solidFill>
              </a:endParaRPr>
            </a:p>
          </p:txBody>
        </p:sp>
        <p:sp>
          <p:nvSpPr>
            <p:cNvPr id="177" name="Bent-Up Arrow 176"/>
            <p:cNvSpPr/>
            <p:nvPr/>
          </p:nvSpPr>
          <p:spPr>
            <a:xfrm flipH="1">
              <a:off x="1058444" y="4382018"/>
              <a:ext cx="1102167" cy="741356"/>
            </a:xfrm>
            <a:prstGeom prst="bentUpArrow">
              <a:avLst>
                <a:gd name="adj1" fmla="val 25000"/>
                <a:gd name="adj2" fmla="val 26613"/>
                <a:gd name="adj3" fmla="val 25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222D3D"/>
                  </a:solidFill>
                </a:rPr>
                <a:t>facilitate</a:t>
              </a:r>
              <a:endParaRPr lang="en-US" sz="1600" dirty="0">
                <a:solidFill>
                  <a:srgbClr val="222D3D"/>
                </a:solidFill>
              </a:endParaRPr>
            </a:p>
          </p:txBody>
        </p:sp>
        <p:sp>
          <p:nvSpPr>
            <p:cNvPr id="197" name="Oval 196"/>
            <p:cNvSpPr/>
            <p:nvPr/>
          </p:nvSpPr>
          <p:spPr>
            <a:xfrm>
              <a:off x="202909" y="1432057"/>
              <a:ext cx="2266456" cy="28517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3964836" y="1432057"/>
              <a:ext cx="2266675" cy="287151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688668" y="3760548"/>
              <a:ext cx="13663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/>
                <a:t>Subject Expert</a:t>
              </a:r>
            </a:p>
            <a:p>
              <a:pPr algn="ctr"/>
              <a:r>
                <a:rPr lang="en-US" sz="1400" i="1" dirty="0" smtClean="0"/>
                <a:t>Domains</a:t>
              </a:r>
              <a:endParaRPr lang="en-US" sz="1400" i="1" dirty="0"/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4466485" y="3780352"/>
              <a:ext cx="13663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/>
                <a:t>System</a:t>
              </a:r>
            </a:p>
            <a:p>
              <a:pPr algn="ctr"/>
              <a:r>
                <a:rPr lang="en-US" sz="1400" i="1" dirty="0" smtClean="0"/>
                <a:t> Domain</a:t>
              </a:r>
              <a:endParaRPr lang="en-US" sz="1400" i="1" dirty="0"/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4605442" y="1541009"/>
              <a:ext cx="11080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System </a:t>
              </a:r>
            </a:p>
            <a:p>
              <a:pPr algn="ctr"/>
              <a:r>
                <a:rPr lang="en-US" sz="1400" dirty="0" smtClean="0"/>
                <a:t>Arguments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49095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CRR is maintained as a distributed collection of repositories. (So that any domain that wants its own repository can have one)</a:t>
            </a:r>
          </a:p>
          <a:p>
            <a:r>
              <a:rPr lang="en-US" dirty="0" smtClean="0"/>
              <a:t>Resources are organized in an address space by their domain an sub-</a:t>
            </a:r>
            <a:r>
              <a:rPr lang="en-US" dirty="0" smtClean="0"/>
              <a:t>specialization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x. </a:t>
            </a:r>
            <a:r>
              <a:rPr lang="en-US" dirty="0" err="1" smtClean="0"/>
              <a:t>faa.der.problem</a:t>
            </a:r>
            <a:r>
              <a:rPr lang="en-US" dirty="0"/>
              <a:t>-</a:t>
            </a:r>
            <a:r>
              <a:rPr lang="en-US" dirty="0" smtClean="0"/>
              <a:t>definition</a:t>
            </a:r>
            <a:endParaRPr lang="en-US" dirty="0" smtClean="0"/>
          </a:p>
          <a:p>
            <a:r>
              <a:rPr lang="en-US" dirty="0" smtClean="0"/>
              <a:t>Resources contain arguments, patterns, and processes specific to their </a:t>
            </a:r>
            <a:r>
              <a:rPr lang="en-US" dirty="0" smtClean="0"/>
              <a:t>domain</a:t>
            </a:r>
          </a:p>
          <a:p>
            <a:r>
              <a:rPr lang="en-US" dirty="0" smtClean="0"/>
              <a:t>CLASS supports communication between domain and system experts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 - New Results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134E76E-43B5-7546-A65B-D7B7E50C55E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988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600" dirty="0"/>
              <a:t>Argument Knowledge Ecology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</a:rPr>
              <a:t>CLASS 2015</a:t>
            </a: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73577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Today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 - New Results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134E76E-43B5-7546-A65B-D7B7E50C55E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6/30/2015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273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View of Arguments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 - New Results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134E76E-43B5-7546-A65B-D7B7E50C55E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62869" y="1542707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200" dirty="0" smtClean="0"/>
              <a:t>Stop </a:t>
            </a:r>
            <a:r>
              <a:rPr lang="en-US" sz="2200" dirty="0"/>
              <a:t>thinking of arguments as </a:t>
            </a:r>
            <a:r>
              <a:rPr lang="en-US" sz="2200" dirty="0" smtClean="0"/>
              <a:t>right or wrong acceptance artifacts for individual systems.</a:t>
            </a:r>
            <a:endParaRPr lang="en-US" sz="22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5029904" y="3624935"/>
            <a:ext cx="3046591" cy="2165633"/>
            <a:chOff x="1322877" y="2724884"/>
            <a:chExt cx="5571170" cy="3230047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054829" y="5561859"/>
              <a:ext cx="483921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099879" y="5585599"/>
              <a:ext cx="6577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dirty="0" smtClean="0"/>
                <a:t>ime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2054829" y="2724884"/>
              <a:ext cx="0" cy="28369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 rot="16200000">
              <a:off x="352074" y="4261395"/>
              <a:ext cx="23109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Assurance knowledge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2054829" y="4446061"/>
              <a:ext cx="4710594" cy="11157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562869" y="3624935"/>
            <a:ext cx="405586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200" dirty="0"/>
              <a:t>Think of arguments as living engineering knowledge about domains and systems moving towards accumulating quality.</a:t>
            </a:r>
            <a:endParaRPr lang="en-US" sz="2200" dirty="0"/>
          </a:p>
        </p:txBody>
      </p:sp>
      <p:sp>
        <p:nvSpPr>
          <p:cNvPr id="57" name="Snip Single Corner Rectangle 56"/>
          <p:cNvSpPr/>
          <p:nvPr/>
        </p:nvSpPr>
        <p:spPr>
          <a:xfrm>
            <a:off x="5574476" y="1525319"/>
            <a:ext cx="1214340" cy="942499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argument</a:t>
            </a:r>
            <a:endParaRPr lang="en-US" dirty="0"/>
          </a:p>
        </p:txBody>
      </p:sp>
      <p:sp>
        <p:nvSpPr>
          <p:cNvPr id="59" name="Not Equal 58"/>
          <p:cNvSpPr/>
          <p:nvPr/>
        </p:nvSpPr>
        <p:spPr>
          <a:xfrm>
            <a:off x="6769086" y="1781708"/>
            <a:ext cx="730163" cy="343055"/>
          </a:xfrm>
          <a:prstGeom prst="mathNot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523" y="1542707"/>
            <a:ext cx="878289" cy="101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0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Assurance Knowledge Ecology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 the first section we noted that arguments are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daptable </a:t>
            </a:r>
          </a:p>
          <a:p>
            <a:pPr lvl="1"/>
            <a:r>
              <a:rPr lang="en-US" dirty="0" smtClean="0"/>
              <a:t>Competitive</a:t>
            </a:r>
          </a:p>
          <a:p>
            <a:r>
              <a:rPr lang="en-US" dirty="0" smtClean="0"/>
              <a:t>In the second we advocated for</a:t>
            </a:r>
          </a:p>
          <a:p>
            <a:pPr lvl="1"/>
            <a:r>
              <a:rPr lang="en-US" dirty="0" smtClean="0"/>
              <a:t>Expert Domain ownership of arguments</a:t>
            </a:r>
          </a:p>
          <a:p>
            <a:r>
              <a:rPr lang="en-US" dirty="0" smtClean="0"/>
              <a:t>Once </a:t>
            </a:r>
            <a:r>
              <a:rPr lang="en-US" dirty="0" smtClean="0"/>
              <a:t>adaptable, </a:t>
            </a:r>
            <a:r>
              <a:rPr lang="en-US" dirty="0"/>
              <a:t>competing knowledge </a:t>
            </a:r>
            <a:r>
              <a:rPr lang="en-US" dirty="0" smtClean="0"/>
              <a:t>artifacts </a:t>
            </a:r>
            <a:r>
              <a:rPr lang="en-US" dirty="0"/>
              <a:t>exists within domains of expertise, a knowledge ecology can emerge.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 - New Results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134E76E-43B5-7546-A65B-D7B7E50C55E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340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Knowledge Ecology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Social organization of information around dynamic communities and means</a:t>
            </a:r>
          </a:p>
          <a:p>
            <a:pPr lvl="1"/>
            <a:r>
              <a:rPr lang="en-US" dirty="0" smtClean="0"/>
              <a:t>Communities organize around mutual interests and benefits</a:t>
            </a:r>
          </a:p>
          <a:p>
            <a:r>
              <a:rPr lang="en-US" dirty="0" smtClean="0"/>
              <a:t>Driven by natural motivation of stakeholders</a:t>
            </a:r>
          </a:p>
          <a:p>
            <a:pPr lvl="1"/>
            <a:r>
              <a:rPr lang="en-US" dirty="0" smtClean="0"/>
              <a:t>De-emphasis on enforcement</a:t>
            </a:r>
          </a:p>
          <a:p>
            <a:pPr lvl="1"/>
            <a:r>
              <a:rPr lang="en-US" dirty="0" smtClean="0"/>
              <a:t>Forces on stakeholders drive behavior</a:t>
            </a:r>
          </a:p>
          <a:p>
            <a:endParaRPr lang="en-US" dirty="0"/>
          </a:p>
          <a:p>
            <a:r>
              <a:rPr lang="en-US" dirty="0" smtClean="0"/>
              <a:t>Example: Open Source Software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 - New Results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134E76E-43B5-7546-A65B-D7B7E50C55E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956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Assurance Knowledge </a:t>
            </a:r>
            <a:r>
              <a:rPr lang="en-US" dirty="0" smtClean="0"/>
              <a:t>Ecology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A </a:t>
            </a:r>
            <a:r>
              <a:rPr lang="en-US" sz="2400" dirty="0" smtClean="0"/>
              <a:t>Web </a:t>
            </a:r>
            <a:r>
              <a:rPr lang="en-US" sz="2400" dirty="0" smtClean="0"/>
              <a:t>of </a:t>
            </a:r>
            <a:r>
              <a:rPr lang="en-US" sz="2400" dirty="0" smtClean="0"/>
              <a:t>Assurance </a:t>
            </a:r>
            <a:r>
              <a:rPr lang="en-US" sz="2400" dirty="0"/>
              <a:t>K</a:t>
            </a:r>
            <a:r>
              <a:rPr lang="en-US" sz="2400" dirty="0" smtClean="0"/>
              <a:t>nowledge </a:t>
            </a:r>
            <a:r>
              <a:rPr lang="en-US" sz="2400" dirty="0"/>
              <a:t>F</a:t>
            </a:r>
            <a:r>
              <a:rPr lang="en-US" sz="2400" dirty="0" smtClean="0"/>
              <a:t>low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055706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05570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CLASS - New Results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6055706"/>
            <a:ext cx="2133600" cy="365125"/>
          </a:xfrm>
        </p:spPr>
        <p:txBody>
          <a:bodyPr/>
          <a:lstStyle/>
          <a:p>
            <a:pPr>
              <a:defRPr/>
            </a:pPr>
            <a:fld id="{1134E76E-43B5-7546-A65B-D7B7E50C55E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83" name="Line Callout 1 82"/>
          <p:cNvSpPr/>
          <p:nvPr/>
        </p:nvSpPr>
        <p:spPr>
          <a:xfrm>
            <a:off x="209615" y="5251723"/>
            <a:ext cx="2024182" cy="493841"/>
          </a:xfrm>
          <a:prstGeom prst="borderCallout1">
            <a:avLst>
              <a:gd name="adj1" fmla="val -1110"/>
              <a:gd name="adj2" fmla="val 41333"/>
              <a:gd name="adj3" fmla="val -279585"/>
              <a:gd name="adj4" fmla="val 15877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Domains are hierarchical and might overlap</a:t>
            </a:r>
            <a:endParaRPr lang="en-US" sz="1200" b="1" dirty="0"/>
          </a:p>
        </p:txBody>
      </p:sp>
      <p:sp>
        <p:nvSpPr>
          <p:cNvPr id="86" name="Line Callout 1 85"/>
          <p:cNvSpPr/>
          <p:nvPr/>
        </p:nvSpPr>
        <p:spPr>
          <a:xfrm>
            <a:off x="3052516" y="5284771"/>
            <a:ext cx="2587701" cy="582383"/>
          </a:xfrm>
          <a:prstGeom prst="borderCallout1">
            <a:avLst>
              <a:gd name="adj1" fmla="val -1110"/>
              <a:gd name="adj2" fmla="val 41333"/>
              <a:gd name="adj3" fmla="val -66923"/>
              <a:gd name="adj4" fmla="val 946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Some domains have more experts or stored knowledge than others</a:t>
            </a:r>
            <a:endParaRPr lang="en-US" sz="1200" b="1" dirty="0"/>
          </a:p>
        </p:txBody>
      </p:sp>
      <p:sp>
        <p:nvSpPr>
          <p:cNvPr id="82" name="Line Callout 1 81"/>
          <p:cNvSpPr/>
          <p:nvPr/>
        </p:nvSpPr>
        <p:spPr>
          <a:xfrm>
            <a:off x="6226331" y="5251723"/>
            <a:ext cx="1714142" cy="615431"/>
          </a:xfrm>
          <a:prstGeom prst="borderCallout1">
            <a:avLst>
              <a:gd name="adj1" fmla="val -1110"/>
              <a:gd name="adj2" fmla="val 41333"/>
              <a:gd name="adj3" fmla="val -158151"/>
              <a:gd name="adj4" fmla="val 9596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Systems are test cases for domain arguments</a:t>
            </a:r>
            <a:endParaRPr lang="en-US" sz="1200" b="1" dirty="0"/>
          </a:p>
        </p:txBody>
      </p:sp>
      <p:grpSp>
        <p:nvGrpSpPr>
          <p:cNvPr id="35" name="Group 34"/>
          <p:cNvGrpSpPr/>
          <p:nvPr/>
        </p:nvGrpSpPr>
        <p:grpSpPr>
          <a:xfrm>
            <a:off x="764665" y="1545127"/>
            <a:ext cx="7866106" cy="3477904"/>
            <a:chOff x="764665" y="1545127"/>
            <a:chExt cx="7866106" cy="3477904"/>
          </a:xfrm>
        </p:grpSpPr>
        <p:sp>
          <p:nvSpPr>
            <p:cNvPr id="94" name="Oval 93"/>
            <p:cNvSpPr/>
            <p:nvPr/>
          </p:nvSpPr>
          <p:spPr>
            <a:xfrm>
              <a:off x="2233797" y="1545127"/>
              <a:ext cx="983998" cy="47608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383838"/>
                  </a:solidFill>
                </a:rPr>
                <a:t>System</a:t>
              </a:r>
              <a:endParaRPr lang="en-US" sz="1200" dirty="0">
                <a:solidFill>
                  <a:srgbClr val="383838"/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5018832" y="3653937"/>
              <a:ext cx="1347583" cy="1218486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Expert Domain</a:t>
              </a:r>
              <a:endParaRPr lang="en-US" sz="1200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2903141" y="1967836"/>
              <a:ext cx="2077061" cy="2052925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1600" dirty="0" smtClean="0"/>
                <a:t>Expert Super Domain</a:t>
              </a:r>
              <a:endParaRPr lang="en-US" sz="16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3377246" y="2139937"/>
              <a:ext cx="1134799" cy="978313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Expert Sub Domain</a:t>
              </a:r>
              <a:endParaRPr lang="en-US" sz="1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920805" y="1640440"/>
              <a:ext cx="1238459" cy="1197575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Expert Domain</a:t>
              </a:r>
              <a:endParaRPr lang="en-US" sz="1400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6157420" y="2635735"/>
              <a:ext cx="1084855" cy="998994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Expert Domain</a:t>
              </a:r>
              <a:endParaRPr lang="en-US" sz="1400" dirty="0"/>
            </a:p>
          </p:txBody>
        </p:sp>
        <p:sp>
          <p:nvSpPr>
            <p:cNvPr id="89" name="Oval 88"/>
            <p:cNvSpPr/>
            <p:nvPr/>
          </p:nvSpPr>
          <p:spPr>
            <a:xfrm>
              <a:off x="1748663" y="2139937"/>
              <a:ext cx="865558" cy="778587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Expert Domain</a:t>
              </a:r>
              <a:endParaRPr lang="en-US" sz="1000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3521256" y="4354851"/>
              <a:ext cx="983998" cy="6681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383838"/>
                  </a:solidFill>
                </a:rPr>
                <a:t>System</a:t>
              </a:r>
              <a:endParaRPr lang="en-US" sz="1200" dirty="0">
                <a:solidFill>
                  <a:srgbClr val="383838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6452089" y="1545127"/>
              <a:ext cx="983998" cy="42270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383838"/>
                  </a:solidFill>
                </a:rPr>
                <a:t>System</a:t>
              </a:r>
              <a:endParaRPr lang="en-US" sz="1200" dirty="0">
                <a:solidFill>
                  <a:srgbClr val="383838"/>
                </a:solidFill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7614510" y="1967835"/>
              <a:ext cx="983998" cy="45606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383838"/>
                  </a:solidFill>
                </a:rPr>
                <a:t>System</a:t>
              </a:r>
              <a:endParaRPr lang="en-US" sz="1200" dirty="0">
                <a:solidFill>
                  <a:srgbClr val="383838"/>
                </a:solidFill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7646773" y="2782034"/>
              <a:ext cx="983998" cy="52806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383838"/>
                  </a:solidFill>
                </a:rPr>
                <a:t>System</a:t>
              </a:r>
              <a:endParaRPr lang="en-US" sz="1200" dirty="0">
                <a:solidFill>
                  <a:srgbClr val="383838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764665" y="2994299"/>
              <a:ext cx="983998" cy="47838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383838"/>
                  </a:solidFill>
                </a:rPr>
                <a:t>System</a:t>
              </a:r>
              <a:endParaRPr lang="en-US" sz="1200" dirty="0">
                <a:solidFill>
                  <a:srgbClr val="383838"/>
                </a:solidFill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7614510" y="3844025"/>
              <a:ext cx="983998" cy="49988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383838"/>
                  </a:solidFill>
                </a:rPr>
                <a:t>System</a:t>
              </a:r>
              <a:endParaRPr lang="en-US" sz="1200" dirty="0">
                <a:solidFill>
                  <a:srgbClr val="383838"/>
                </a:solidFill>
              </a:endParaRPr>
            </a:p>
          </p:txBody>
        </p:sp>
        <p:cxnSp>
          <p:nvCxnSpPr>
            <p:cNvPr id="103" name="Straight Arrow Connector 102"/>
            <p:cNvCxnSpPr>
              <a:endCxn id="88" idx="1"/>
            </p:cNvCxnSpPr>
            <p:nvPr/>
          </p:nvCxnSpPr>
          <p:spPr>
            <a:xfrm>
              <a:off x="4787467" y="3617747"/>
              <a:ext cx="428714" cy="21463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88" idx="0"/>
              <a:endCxn id="8" idx="4"/>
            </p:cNvCxnSpPr>
            <p:nvPr/>
          </p:nvCxnSpPr>
          <p:spPr>
            <a:xfrm flipH="1" flipV="1">
              <a:off x="5540035" y="2838015"/>
              <a:ext cx="152589" cy="81592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85" idx="6"/>
              <a:endCxn id="97" idx="2"/>
            </p:cNvCxnSpPr>
            <p:nvPr/>
          </p:nvCxnSpPr>
          <p:spPr>
            <a:xfrm flipV="1">
              <a:off x="7242275" y="3046064"/>
              <a:ext cx="404498" cy="8916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8" idx="7"/>
              <a:endCxn id="95" idx="2"/>
            </p:cNvCxnSpPr>
            <p:nvPr/>
          </p:nvCxnSpPr>
          <p:spPr>
            <a:xfrm flipV="1">
              <a:off x="5977896" y="1756482"/>
              <a:ext cx="474193" cy="5933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stCxn id="88" idx="6"/>
              <a:endCxn id="97" idx="3"/>
            </p:cNvCxnSpPr>
            <p:nvPr/>
          </p:nvCxnSpPr>
          <p:spPr>
            <a:xfrm flipV="1">
              <a:off x="6366415" y="3232761"/>
              <a:ext cx="1424461" cy="103041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85" idx="5"/>
              <a:endCxn id="101" idx="1"/>
            </p:cNvCxnSpPr>
            <p:nvPr/>
          </p:nvCxnSpPr>
          <p:spPr>
            <a:xfrm>
              <a:off x="7083402" y="3488430"/>
              <a:ext cx="675211" cy="4288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88" idx="6"/>
              <a:endCxn id="101" idx="2"/>
            </p:cNvCxnSpPr>
            <p:nvPr/>
          </p:nvCxnSpPr>
          <p:spPr>
            <a:xfrm flipV="1">
              <a:off x="6366415" y="4093967"/>
              <a:ext cx="1248095" cy="16921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85" idx="7"/>
              <a:endCxn id="96" idx="3"/>
            </p:cNvCxnSpPr>
            <p:nvPr/>
          </p:nvCxnSpPr>
          <p:spPr>
            <a:xfrm flipV="1">
              <a:off x="7083402" y="2357111"/>
              <a:ext cx="675211" cy="42492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0" name="Oval 129"/>
            <p:cNvSpPr/>
            <p:nvPr/>
          </p:nvSpPr>
          <p:spPr>
            <a:xfrm>
              <a:off x="1503465" y="3832379"/>
              <a:ext cx="983998" cy="45354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383838"/>
                  </a:solidFill>
                </a:rPr>
                <a:t>System</a:t>
              </a:r>
              <a:endParaRPr lang="en-US" sz="1200" dirty="0">
                <a:solidFill>
                  <a:srgbClr val="383838"/>
                </a:solidFill>
              </a:endParaRPr>
            </a:p>
          </p:txBody>
        </p:sp>
        <p:cxnSp>
          <p:nvCxnSpPr>
            <p:cNvPr id="131" name="Straight Arrow Connector 130"/>
            <p:cNvCxnSpPr>
              <a:stCxn id="57" idx="4"/>
              <a:endCxn id="90" idx="0"/>
            </p:cNvCxnSpPr>
            <p:nvPr/>
          </p:nvCxnSpPr>
          <p:spPr>
            <a:xfrm>
              <a:off x="3941672" y="4020761"/>
              <a:ext cx="71583" cy="33409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88" idx="2"/>
              <a:endCxn id="90" idx="6"/>
            </p:cNvCxnSpPr>
            <p:nvPr/>
          </p:nvCxnSpPr>
          <p:spPr>
            <a:xfrm flipH="1">
              <a:off x="4505254" y="4263180"/>
              <a:ext cx="513578" cy="42576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>
              <a:stCxn id="57" idx="2"/>
              <a:endCxn id="89" idx="5"/>
            </p:cNvCxnSpPr>
            <p:nvPr/>
          </p:nvCxnSpPr>
          <p:spPr>
            <a:xfrm flipH="1" flipV="1">
              <a:off x="2487463" y="2804503"/>
              <a:ext cx="415678" cy="18979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>
              <a:endCxn id="94" idx="5"/>
            </p:cNvCxnSpPr>
            <p:nvPr/>
          </p:nvCxnSpPr>
          <p:spPr>
            <a:xfrm flipH="1" flipV="1">
              <a:off x="3073692" y="1951494"/>
              <a:ext cx="242966" cy="1784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>
              <a:stCxn id="57" idx="3"/>
              <a:endCxn id="130" idx="6"/>
            </p:cNvCxnSpPr>
            <p:nvPr/>
          </p:nvCxnSpPr>
          <p:spPr>
            <a:xfrm flipH="1">
              <a:off x="2487463" y="3720117"/>
              <a:ext cx="719857" cy="33903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>
              <a:endCxn id="98" idx="6"/>
            </p:cNvCxnSpPr>
            <p:nvPr/>
          </p:nvCxnSpPr>
          <p:spPr>
            <a:xfrm flipH="1">
              <a:off x="1748663" y="3188269"/>
              <a:ext cx="1154478" cy="4522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2" name="Line Callout 1 161"/>
          <p:cNvSpPr/>
          <p:nvPr/>
        </p:nvSpPr>
        <p:spPr>
          <a:xfrm>
            <a:off x="324664" y="1517671"/>
            <a:ext cx="1423999" cy="477621"/>
          </a:xfrm>
          <a:prstGeom prst="borderCallout1">
            <a:avLst>
              <a:gd name="adj1" fmla="val 100290"/>
              <a:gd name="adj2" fmla="val 47695"/>
              <a:gd name="adj3" fmla="val 202566"/>
              <a:gd name="adj4" fmla="val 1010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Domains have a lifecycle too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401215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Dynamics and Structure</a:t>
            </a:r>
            <a:br>
              <a:rPr lang="en-US" dirty="0" smtClean="0"/>
            </a:br>
            <a:r>
              <a:rPr lang="en-US" dirty="0" smtClean="0"/>
              <a:t>of a Domain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 - New Results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134E76E-43B5-7546-A65B-D7B7E50C55E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72" name="Oval 371"/>
          <p:cNvSpPr/>
          <p:nvPr/>
        </p:nvSpPr>
        <p:spPr>
          <a:xfrm>
            <a:off x="106281" y="1405037"/>
            <a:ext cx="6138136" cy="453969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58497" y="1706688"/>
            <a:ext cx="5189377" cy="372633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 dirty="0"/>
          </a:p>
        </p:txBody>
      </p:sp>
      <p:sp>
        <p:nvSpPr>
          <p:cNvPr id="370" name="Oval 369"/>
          <p:cNvSpPr/>
          <p:nvPr/>
        </p:nvSpPr>
        <p:spPr>
          <a:xfrm>
            <a:off x="1708318" y="2027804"/>
            <a:ext cx="3046416" cy="29492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369" name="Oval 368"/>
          <p:cNvSpPr/>
          <p:nvPr/>
        </p:nvSpPr>
        <p:spPr>
          <a:xfrm>
            <a:off x="2242370" y="2874828"/>
            <a:ext cx="1774167" cy="15932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ore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569893" y="3129156"/>
            <a:ext cx="1148457" cy="704041"/>
            <a:chOff x="2936359" y="2715124"/>
            <a:chExt cx="2130934" cy="1623670"/>
          </a:xfrm>
        </p:grpSpPr>
        <p:grpSp>
          <p:nvGrpSpPr>
            <p:cNvPr id="9" name="Group 8"/>
            <p:cNvGrpSpPr/>
            <p:nvPr/>
          </p:nvGrpSpPr>
          <p:grpSpPr>
            <a:xfrm>
              <a:off x="2936359" y="2715124"/>
              <a:ext cx="2130934" cy="1623670"/>
              <a:chOff x="2800638" y="2954481"/>
              <a:chExt cx="2491424" cy="2020456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2800638" y="2954481"/>
                <a:ext cx="976745" cy="49645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3959802" y="2954481"/>
                <a:ext cx="976745" cy="49645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3959802" y="3888508"/>
                <a:ext cx="450272" cy="41794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4745960" y="3901210"/>
                <a:ext cx="407557" cy="416789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Elbow Connector 19"/>
              <p:cNvCxnSpPr>
                <a:stCxn id="17" idx="2"/>
                <a:endCxn id="18" idx="0"/>
              </p:cNvCxnSpPr>
              <p:nvPr/>
            </p:nvCxnSpPr>
            <p:spPr>
              <a:xfrm rot="5400000">
                <a:off x="4097771" y="3538104"/>
                <a:ext cx="437572" cy="263236"/>
              </a:xfrm>
              <a:prstGeom prst="bentConnector3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Elbow Connector 20"/>
              <p:cNvCxnSpPr>
                <a:stCxn id="17" idx="2"/>
                <a:endCxn id="19" idx="0"/>
              </p:cNvCxnSpPr>
              <p:nvPr/>
            </p:nvCxnSpPr>
            <p:spPr>
              <a:xfrm rot="16200000" flipH="1">
                <a:off x="4473820" y="3425291"/>
                <a:ext cx="450275" cy="501565"/>
              </a:xfrm>
              <a:prstGeom prst="bentConnector3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Elbow Connector 21"/>
              <p:cNvCxnSpPr>
                <a:stCxn id="18" idx="2"/>
              </p:cNvCxnSpPr>
              <p:nvPr/>
            </p:nvCxnSpPr>
            <p:spPr>
              <a:xfrm rot="5400000">
                <a:off x="3803073" y="4350615"/>
                <a:ext cx="426028" cy="33770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Elbow Connector 22"/>
              <p:cNvCxnSpPr>
                <a:stCxn id="18" idx="2"/>
              </p:cNvCxnSpPr>
              <p:nvPr/>
            </p:nvCxnSpPr>
            <p:spPr>
              <a:xfrm rot="5400000">
                <a:off x="3966151" y="4525240"/>
                <a:ext cx="437573" cy="1"/>
              </a:xfrm>
              <a:prstGeom prst="bentConnector3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Elbow Connector 23"/>
              <p:cNvCxnSpPr>
                <a:stCxn id="18" idx="2"/>
              </p:cNvCxnSpPr>
              <p:nvPr/>
            </p:nvCxnSpPr>
            <p:spPr>
              <a:xfrm rot="16200000" flipH="1">
                <a:off x="4156074" y="4335316"/>
                <a:ext cx="437573" cy="379845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Elbow Connector 24"/>
              <p:cNvCxnSpPr>
                <a:stCxn id="19" idx="2"/>
              </p:cNvCxnSpPr>
              <p:nvPr/>
            </p:nvCxnSpPr>
            <p:spPr>
              <a:xfrm rot="5400000">
                <a:off x="4674667" y="4480502"/>
                <a:ext cx="437575" cy="112568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Elbow Connector 25"/>
              <p:cNvCxnSpPr>
                <a:stCxn id="19" idx="2"/>
              </p:cNvCxnSpPr>
              <p:nvPr/>
            </p:nvCxnSpPr>
            <p:spPr>
              <a:xfrm rot="16200000" flipH="1">
                <a:off x="4847273" y="4420465"/>
                <a:ext cx="437573" cy="232641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Oval 26"/>
              <p:cNvSpPr/>
              <p:nvPr/>
            </p:nvSpPr>
            <p:spPr>
              <a:xfrm>
                <a:off x="3740440" y="4732481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063133" y="4744027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442977" y="4733635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727489" y="4744027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072699" y="4744027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ounded Rectangle 9"/>
            <p:cNvSpPr/>
            <p:nvPr/>
          </p:nvSpPr>
          <p:spPr>
            <a:xfrm>
              <a:off x="3135794" y="3460863"/>
              <a:ext cx="348587" cy="33493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Elbow Connector 10"/>
            <p:cNvCxnSpPr>
              <a:stCxn id="10" idx="2"/>
            </p:cNvCxnSpPr>
            <p:nvPr/>
          </p:nvCxnSpPr>
          <p:spPr>
            <a:xfrm rot="5400000">
              <a:off x="3086126" y="3923482"/>
              <a:ext cx="351642" cy="96280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Elbow Connector 11"/>
            <p:cNvCxnSpPr>
              <a:stCxn id="10" idx="2"/>
            </p:cNvCxnSpPr>
            <p:nvPr/>
          </p:nvCxnSpPr>
          <p:spPr>
            <a:xfrm rot="16200000" flipH="1">
              <a:off x="3233757" y="3872132"/>
              <a:ext cx="351641" cy="198980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3119995" y="4138164"/>
              <a:ext cx="187623" cy="18556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415256" y="4138164"/>
              <a:ext cx="187623" cy="18556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Elbow Connector 14"/>
            <p:cNvCxnSpPr>
              <a:stCxn id="16" idx="2"/>
              <a:endCxn id="10" idx="0"/>
            </p:cNvCxnSpPr>
            <p:nvPr/>
          </p:nvCxnSpPr>
          <p:spPr>
            <a:xfrm rot="5400000">
              <a:off x="3158689" y="3265484"/>
              <a:ext cx="346778" cy="43980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067668" y="2045046"/>
            <a:ext cx="509571" cy="449348"/>
            <a:chOff x="2936359" y="2715124"/>
            <a:chExt cx="2130934" cy="1623670"/>
          </a:xfrm>
        </p:grpSpPr>
        <p:grpSp>
          <p:nvGrpSpPr>
            <p:cNvPr id="33" name="Group 32"/>
            <p:cNvGrpSpPr/>
            <p:nvPr/>
          </p:nvGrpSpPr>
          <p:grpSpPr>
            <a:xfrm>
              <a:off x="2936359" y="2715124"/>
              <a:ext cx="2130934" cy="1623670"/>
              <a:chOff x="2800638" y="2954481"/>
              <a:chExt cx="2491424" cy="2020456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2800638" y="2954481"/>
                <a:ext cx="976745" cy="49645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3959802" y="2954481"/>
                <a:ext cx="976745" cy="49645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3959802" y="3888508"/>
                <a:ext cx="450272" cy="41794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4745960" y="3901210"/>
                <a:ext cx="407557" cy="416789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Elbow Connector 43"/>
              <p:cNvCxnSpPr>
                <a:stCxn id="41" idx="2"/>
                <a:endCxn id="42" idx="0"/>
              </p:cNvCxnSpPr>
              <p:nvPr/>
            </p:nvCxnSpPr>
            <p:spPr>
              <a:xfrm rot="5400000">
                <a:off x="4097771" y="3538104"/>
                <a:ext cx="437572" cy="263236"/>
              </a:xfrm>
              <a:prstGeom prst="bentConnector3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Elbow Connector 44"/>
              <p:cNvCxnSpPr>
                <a:stCxn id="41" idx="2"/>
                <a:endCxn id="43" idx="0"/>
              </p:cNvCxnSpPr>
              <p:nvPr/>
            </p:nvCxnSpPr>
            <p:spPr>
              <a:xfrm rot="16200000" flipH="1">
                <a:off x="4473820" y="3425291"/>
                <a:ext cx="450275" cy="501565"/>
              </a:xfrm>
              <a:prstGeom prst="bentConnector3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Elbow Connector 45"/>
              <p:cNvCxnSpPr>
                <a:stCxn id="42" idx="2"/>
              </p:cNvCxnSpPr>
              <p:nvPr/>
            </p:nvCxnSpPr>
            <p:spPr>
              <a:xfrm rot="5400000">
                <a:off x="3803073" y="4350615"/>
                <a:ext cx="426028" cy="33770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Elbow Connector 46"/>
              <p:cNvCxnSpPr>
                <a:stCxn id="42" idx="2"/>
              </p:cNvCxnSpPr>
              <p:nvPr/>
            </p:nvCxnSpPr>
            <p:spPr>
              <a:xfrm rot="5400000">
                <a:off x="3966151" y="4525240"/>
                <a:ext cx="437573" cy="1"/>
              </a:xfrm>
              <a:prstGeom prst="bentConnector3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Elbow Connector 47"/>
              <p:cNvCxnSpPr>
                <a:stCxn id="42" idx="2"/>
              </p:cNvCxnSpPr>
              <p:nvPr/>
            </p:nvCxnSpPr>
            <p:spPr>
              <a:xfrm rot="16200000" flipH="1">
                <a:off x="4156074" y="4335316"/>
                <a:ext cx="437573" cy="379845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Elbow Connector 48"/>
              <p:cNvCxnSpPr>
                <a:stCxn id="43" idx="2"/>
              </p:cNvCxnSpPr>
              <p:nvPr/>
            </p:nvCxnSpPr>
            <p:spPr>
              <a:xfrm rot="5400000">
                <a:off x="4674667" y="4480502"/>
                <a:ext cx="437575" cy="112568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Elbow Connector 49"/>
              <p:cNvCxnSpPr>
                <a:stCxn id="43" idx="2"/>
              </p:cNvCxnSpPr>
              <p:nvPr/>
            </p:nvCxnSpPr>
            <p:spPr>
              <a:xfrm rot="16200000" flipH="1">
                <a:off x="4847273" y="4420465"/>
                <a:ext cx="437573" cy="232641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1" name="Oval 50"/>
              <p:cNvSpPr/>
              <p:nvPr/>
            </p:nvSpPr>
            <p:spPr>
              <a:xfrm>
                <a:off x="3740440" y="4732481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063133" y="4744027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442977" y="4733635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4727489" y="4744027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072699" y="4744027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ounded Rectangle 33"/>
            <p:cNvSpPr/>
            <p:nvPr/>
          </p:nvSpPr>
          <p:spPr>
            <a:xfrm>
              <a:off x="3135794" y="3460863"/>
              <a:ext cx="348587" cy="33493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Elbow Connector 34"/>
            <p:cNvCxnSpPr>
              <a:stCxn id="34" idx="2"/>
            </p:cNvCxnSpPr>
            <p:nvPr/>
          </p:nvCxnSpPr>
          <p:spPr>
            <a:xfrm rot="5400000">
              <a:off x="3086126" y="3923482"/>
              <a:ext cx="351642" cy="96280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Elbow Connector 35"/>
            <p:cNvCxnSpPr>
              <a:stCxn id="34" idx="2"/>
            </p:cNvCxnSpPr>
            <p:nvPr/>
          </p:nvCxnSpPr>
          <p:spPr>
            <a:xfrm rot="16200000" flipH="1">
              <a:off x="3233757" y="3872132"/>
              <a:ext cx="351641" cy="198980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3119995" y="4138164"/>
              <a:ext cx="187623" cy="18556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415256" y="4138164"/>
              <a:ext cx="187623" cy="18556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Elbow Connector 38"/>
            <p:cNvCxnSpPr>
              <a:stCxn id="40" idx="2"/>
              <a:endCxn id="34" idx="0"/>
            </p:cNvCxnSpPr>
            <p:nvPr/>
          </p:nvCxnSpPr>
          <p:spPr>
            <a:xfrm rot="5400000">
              <a:off x="3158689" y="3265484"/>
              <a:ext cx="346778" cy="43980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3918717" y="2698359"/>
            <a:ext cx="509571" cy="449348"/>
            <a:chOff x="2936359" y="2715124"/>
            <a:chExt cx="2130934" cy="1623670"/>
          </a:xfrm>
        </p:grpSpPr>
        <p:grpSp>
          <p:nvGrpSpPr>
            <p:cNvPr id="58" name="Group 57"/>
            <p:cNvGrpSpPr/>
            <p:nvPr/>
          </p:nvGrpSpPr>
          <p:grpSpPr>
            <a:xfrm>
              <a:off x="2936359" y="2715124"/>
              <a:ext cx="2130934" cy="1623670"/>
              <a:chOff x="2800638" y="2954481"/>
              <a:chExt cx="2491424" cy="2020456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2800638" y="2954481"/>
                <a:ext cx="976745" cy="49645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3959802" y="2954481"/>
                <a:ext cx="976745" cy="49645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>
                <a:off x="3959802" y="3888508"/>
                <a:ext cx="450272" cy="41794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ounded Rectangle 67"/>
              <p:cNvSpPr/>
              <p:nvPr/>
            </p:nvSpPr>
            <p:spPr>
              <a:xfrm>
                <a:off x="4745960" y="3901210"/>
                <a:ext cx="407557" cy="416789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Elbow Connector 68"/>
              <p:cNvCxnSpPr>
                <a:stCxn id="66" idx="2"/>
                <a:endCxn id="67" idx="0"/>
              </p:cNvCxnSpPr>
              <p:nvPr/>
            </p:nvCxnSpPr>
            <p:spPr>
              <a:xfrm rot="5400000">
                <a:off x="4097771" y="3538104"/>
                <a:ext cx="437572" cy="263236"/>
              </a:xfrm>
              <a:prstGeom prst="bentConnector3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Elbow Connector 69"/>
              <p:cNvCxnSpPr>
                <a:stCxn id="66" idx="2"/>
                <a:endCxn id="68" idx="0"/>
              </p:cNvCxnSpPr>
              <p:nvPr/>
            </p:nvCxnSpPr>
            <p:spPr>
              <a:xfrm rot="16200000" flipH="1">
                <a:off x="4473820" y="3425291"/>
                <a:ext cx="450275" cy="501565"/>
              </a:xfrm>
              <a:prstGeom prst="bentConnector3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Elbow Connector 70"/>
              <p:cNvCxnSpPr>
                <a:stCxn id="67" idx="2"/>
              </p:cNvCxnSpPr>
              <p:nvPr/>
            </p:nvCxnSpPr>
            <p:spPr>
              <a:xfrm rot="5400000">
                <a:off x="3803073" y="4350615"/>
                <a:ext cx="426028" cy="33770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Elbow Connector 71"/>
              <p:cNvCxnSpPr>
                <a:stCxn id="67" idx="2"/>
              </p:cNvCxnSpPr>
              <p:nvPr/>
            </p:nvCxnSpPr>
            <p:spPr>
              <a:xfrm rot="5400000">
                <a:off x="3966151" y="4525240"/>
                <a:ext cx="437573" cy="1"/>
              </a:xfrm>
              <a:prstGeom prst="bentConnector3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Elbow Connector 72"/>
              <p:cNvCxnSpPr>
                <a:stCxn id="67" idx="2"/>
              </p:cNvCxnSpPr>
              <p:nvPr/>
            </p:nvCxnSpPr>
            <p:spPr>
              <a:xfrm rot="16200000" flipH="1">
                <a:off x="4156074" y="4335316"/>
                <a:ext cx="437573" cy="379845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Elbow Connector 73"/>
              <p:cNvCxnSpPr>
                <a:stCxn id="68" idx="2"/>
              </p:cNvCxnSpPr>
              <p:nvPr/>
            </p:nvCxnSpPr>
            <p:spPr>
              <a:xfrm rot="5400000">
                <a:off x="4674667" y="4480502"/>
                <a:ext cx="437575" cy="112568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Elbow Connector 74"/>
              <p:cNvCxnSpPr>
                <a:stCxn id="68" idx="2"/>
              </p:cNvCxnSpPr>
              <p:nvPr/>
            </p:nvCxnSpPr>
            <p:spPr>
              <a:xfrm rot="16200000" flipH="1">
                <a:off x="4847273" y="4420465"/>
                <a:ext cx="437573" cy="232641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6" name="Oval 75"/>
              <p:cNvSpPr/>
              <p:nvPr/>
            </p:nvSpPr>
            <p:spPr>
              <a:xfrm>
                <a:off x="3740440" y="4732481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4063133" y="4744027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442977" y="4733635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727489" y="4744027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5072699" y="4744027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Rounded Rectangle 58"/>
            <p:cNvSpPr/>
            <p:nvPr/>
          </p:nvSpPr>
          <p:spPr>
            <a:xfrm>
              <a:off x="3135794" y="3460863"/>
              <a:ext cx="348587" cy="33493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Elbow Connector 59"/>
            <p:cNvCxnSpPr>
              <a:stCxn id="59" idx="2"/>
            </p:cNvCxnSpPr>
            <p:nvPr/>
          </p:nvCxnSpPr>
          <p:spPr>
            <a:xfrm rot="5400000">
              <a:off x="3086126" y="3923482"/>
              <a:ext cx="351642" cy="96280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Elbow Connector 60"/>
            <p:cNvCxnSpPr>
              <a:stCxn id="59" idx="2"/>
            </p:cNvCxnSpPr>
            <p:nvPr/>
          </p:nvCxnSpPr>
          <p:spPr>
            <a:xfrm rot="16200000" flipH="1">
              <a:off x="3233757" y="3872132"/>
              <a:ext cx="351641" cy="198980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3119995" y="4138164"/>
              <a:ext cx="187623" cy="18556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3415256" y="4138164"/>
              <a:ext cx="187623" cy="18556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Elbow Connector 63"/>
            <p:cNvCxnSpPr>
              <a:stCxn id="65" idx="2"/>
              <a:endCxn id="59" idx="0"/>
            </p:cNvCxnSpPr>
            <p:nvPr/>
          </p:nvCxnSpPr>
          <p:spPr>
            <a:xfrm rot="5400000">
              <a:off x="3158689" y="3265484"/>
              <a:ext cx="346778" cy="43980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4021509" y="3583754"/>
            <a:ext cx="509571" cy="449348"/>
            <a:chOff x="2936359" y="2715124"/>
            <a:chExt cx="2130934" cy="1623670"/>
          </a:xfrm>
        </p:grpSpPr>
        <p:grpSp>
          <p:nvGrpSpPr>
            <p:cNvPr id="82" name="Group 81"/>
            <p:cNvGrpSpPr/>
            <p:nvPr/>
          </p:nvGrpSpPr>
          <p:grpSpPr>
            <a:xfrm>
              <a:off x="2936359" y="2715124"/>
              <a:ext cx="2130934" cy="1623670"/>
              <a:chOff x="2800638" y="2954481"/>
              <a:chExt cx="2491424" cy="2020456"/>
            </a:xfrm>
          </p:grpSpPr>
          <p:sp>
            <p:nvSpPr>
              <p:cNvPr id="89" name="Rounded Rectangle 88"/>
              <p:cNvSpPr/>
              <p:nvPr/>
            </p:nvSpPr>
            <p:spPr>
              <a:xfrm>
                <a:off x="2800638" y="2954481"/>
                <a:ext cx="976745" cy="49645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ounded Rectangle 89"/>
              <p:cNvSpPr/>
              <p:nvPr/>
            </p:nvSpPr>
            <p:spPr>
              <a:xfrm>
                <a:off x="3959802" y="2954481"/>
                <a:ext cx="976745" cy="49645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ounded Rectangle 90"/>
              <p:cNvSpPr/>
              <p:nvPr/>
            </p:nvSpPr>
            <p:spPr>
              <a:xfrm>
                <a:off x="3959802" y="3888508"/>
                <a:ext cx="450272" cy="41794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ounded Rectangle 91"/>
              <p:cNvSpPr/>
              <p:nvPr/>
            </p:nvSpPr>
            <p:spPr>
              <a:xfrm>
                <a:off x="4745960" y="3901210"/>
                <a:ext cx="407557" cy="416789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3" name="Elbow Connector 92"/>
              <p:cNvCxnSpPr>
                <a:stCxn id="90" idx="2"/>
                <a:endCxn id="91" idx="0"/>
              </p:cNvCxnSpPr>
              <p:nvPr/>
            </p:nvCxnSpPr>
            <p:spPr>
              <a:xfrm rot="5400000">
                <a:off x="4097771" y="3538104"/>
                <a:ext cx="437572" cy="263236"/>
              </a:xfrm>
              <a:prstGeom prst="bentConnector3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Elbow Connector 93"/>
              <p:cNvCxnSpPr>
                <a:stCxn id="90" idx="2"/>
                <a:endCxn id="92" idx="0"/>
              </p:cNvCxnSpPr>
              <p:nvPr/>
            </p:nvCxnSpPr>
            <p:spPr>
              <a:xfrm rot="16200000" flipH="1">
                <a:off x="4473820" y="3425291"/>
                <a:ext cx="450275" cy="501565"/>
              </a:xfrm>
              <a:prstGeom prst="bentConnector3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Elbow Connector 94"/>
              <p:cNvCxnSpPr>
                <a:stCxn id="91" idx="2"/>
              </p:cNvCxnSpPr>
              <p:nvPr/>
            </p:nvCxnSpPr>
            <p:spPr>
              <a:xfrm rot="5400000">
                <a:off x="3803073" y="4350615"/>
                <a:ext cx="426028" cy="33770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Elbow Connector 95"/>
              <p:cNvCxnSpPr>
                <a:stCxn id="91" idx="2"/>
              </p:cNvCxnSpPr>
              <p:nvPr/>
            </p:nvCxnSpPr>
            <p:spPr>
              <a:xfrm rot="5400000">
                <a:off x="3966151" y="4525240"/>
                <a:ext cx="437573" cy="1"/>
              </a:xfrm>
              <a:prstGeom prst="bentConnector3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Elbow Connector 96"/>
              <p:cNvCxnSpPr>
                <a:stCxn id="91" idx="2"/>
              </p:cNvCxnSpPr>
              <p:nvPr/>
            </p:nvCxnSpPr>
            <p:spPr>
              <a:xfrm rot="16200000" flipH="1">
                <a:off x="4156074" y="4335316"/>
                <a:ext cx="437573" cy="379845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Elbow Connector 97"/>
              <p:cNvCxnSpPr>
                <a:stCxn id="92" idx="2"/>
              </p:cNvCxnSpPr>
              <p:nvPr/>
            </p:nvCxnSpPr>
            <p:spPr>
              <a:xfrm rot="5400000">
                <a:off x="4674667" y="4480502"/>
                <a:ext cx="437575" cy="112568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Elbow Connector 98"/>
              <p:cNvCxnSpPr>
                <a:stCxn id="92" idx="2"/>
              </p:cNvCxnSpPr>
              <p:nvPr/>
            </p:nvCxnSpPr>
            <p:spPr>
              <a:xfrm rot="16200000" flipH="1">
                <a:off x="4847273" y="4420465"/>
                <a:ext cx="437573" cy="232641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0" name="Oval 99"/>
              <p:cNvSpPr/>
              <p:nvPr/>
            </p:nvSpPr>
            <p:spPr>
              <a:xfrm>
                <a:off x="3740440" y="4732481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4063133" y="4744027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4442977" y="4733635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4727489" y="4744027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5072699" y="4744027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3" name="Rounded Rectangle 82"/>
            <p:cNvSpPr/>
            <p:nvPr/>
          </p:nvSpPr>
          <p:spPr>
            <a:xfrm>
              <a:off x="3135794" y="3460863"/>
              <a:ext cx="348587" cy="33493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Elbow Connector 83"/>
            <p:cNvCxnSpPr>
              <a:stCxn id="83" idx="2"/>
            </p:cNvCxnSpPr>
            <p:nvPr/>
          </p:nvCxnSpPr>
          <p:spPr>
            <a:xfrm rot="5400000">
              <a:off x="3086126" y="3923482"/>
              <a:ext cx="351642" cy="96280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Elbow Connector 84"/>
            <p:cNvCxnSpPr>
              <a:stCxn id="83" idx="2"/>
            </p:cNvCxnSpPr>
            <p:nvPr/>
          </p:nvCxnSpPr>
          <p:spPr>
            <a:xfrm rot="16200000" flipH="1">
              <a:off x="3233757" y="3872132"/>
              <a:ext cx="351641" cy="198980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3119995" y="4138164"/>
              <a:ext cx="187623" cy="18556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3415256" y="4138164"/>
              <a:ext cx="187623" cy="18556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Elbow Connector 87"/>
            <p:cNvCxnSpPr>
              <a:stCxn id="89" idx="2"/>
              <a:endCxn id="83" idx="0"/>
            </p:cNvCxnSpPr>
            <p:nvPr/>
          </p:nvCxnSpPr>
          <p:spPr>
            <a:xfrm rot="5400000">
              <a:off x="3158689" y="3265484"/>
              <a:ext cx="346778" cy="43980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1804755" y="3925120"/>
            <a:ext cx="509571" cy="449348"/>
            <a:chOff x="2936359" y="2715124"/>
            <a:chExt cx="2130934" cy="1623670"/>
          </a:xfrm>
        </p:grpSpPr>
        <p:grpSp>
          <p:nvGrpSpPr>
            <p:cNvPr id="106" name="Group 105"/>
            <p:cNvGrpSpPr/>
            <p:nvPr/>
          </p:nvGrpSpPr>
          <p:grpSpPr>
            <a:xfrm>
              <a:off x="2936359" y="2715124"/>
              <a:ext cx="2130934" cy="1623670"/>
              <a:chOff x="2800638" y="2954481"/>
              <a:chExt cx="2491424" cy="2020456"/>
            </a:xfrm>
          </p:grpSpPr>
          <p:sp>
            <p:nvSpPr>
              <p:cNvPr id="113" name="Rounded Rectangle 112"/>
              <p:cNvSpPr/>
              <p:nvPr/>
            </p:nvSpPr>
            <p:spPr>
              <a:xfrm>
                <a:off x="2800638" y="2954481"/>
                <a:ext cx="976745" cy="49645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ounded Rectangle 113"/>
              <p:cNvSpPr/>
              <p:nvPr/>
            </p:nvSpPr>
            <p:spPr>
              <a:xfrm>
                <a:off x="3959802" y="2954481"/>
                <a:ext cx="976745" cy="49645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Rounded Rectangle 114"/>
              <p:cNvSpPr/>
              <p:nvPr/>
            </p:nvSpPr>
            <p:spPr>
              <a:xfrm>
                <a:off x="3959802" y="3888508"/>
                <a:ext cx="450272" cy="41794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ounded Rectangle 115"/>
              <p:cNvSpPr/>
              <p:nvPr/>
            </p:nvSpPr>
            <p:spPr>
              <a:xfrm>
                <a:off x="4745960" y="3901210"/>
                <a:ext cx="407557" cy="416789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7" name="Elbow Connector 116"/>
              <p:cNvCxnSpPr>
                <a:stCxn id="114" idx="2"/>
                <a:endCxn id="115" idx="0"/>
              </p:cNvCxnSpPr>
              <p:nvPr/>
            </p:nvCxnSpPr>
            <p:spPr>
              <a:xfrm rot="5400000">
                <a:off x="4097771" y="3538104"/>
                <a:ext cx="437572" cy="263236"/>
              </a:xfrm>
              <a:prstGeom prst="bentConnector3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" name="Elbow Connector 117"/>
              <p:cNvCxnSpPr>
                <a:stCxn id="114" idx="2"/>
                <a:endCxn id="116" idx="0"/>
              </p:cNvCxnSpPr>
              <p:nvPr/>
            </p:nvCxnSpPr>
            <p:spPr>
              <a:xfrm rot="16200000" flipH="1">
                <a:off x="4473820" y="3425291"/>
                <a:ext cx="450275" cy="501565"/>
              </a:xfrm>
              <a:prstGeom prst="bentConnector3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Elbow Connector 118"/>
              <p:cNvCxnSpPr>
                <a:stCxn id="115" idx="2"/>
              </p:cNvCxnSpPr>
              <p:nvPr/>
            </p:nvCxnSpPr>
            <p:spPr>
              <a:xfrm rot="5400000">
                <a:off x="3803073" y="4350615"/>
                <a:ext cx="426028" cy="33770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Elbow Connector 119"/>
              <p:cNvCxnSpPr>
                <a:stCxn id="115" idx="2"/>
              </p:cNvCxnSpPr>
              <p:nvPr/>
            </p:nvCxnSpPr>
            <p:spPr>
              <a:xfrm rot="5400000">
                <a:off x="3966151" y="4525240"/>
                <a:ext cx="437573" cy="1"/>
              </a:xfrm>
              <a:prstGeom prst="bentConnector3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Elbow Connector 120"/>
              <p:cNvCxnSpPr>
                <a:stCxn id="115" idx="2"/>
              </p:cNvCxnSpPr>
              <p:nvPr/>
            </p:nvCxnSpPr>
            <p:spPr>
              <a:xfrm rot="16200000" flipH="1">
                <a:off x="4156074" y="4335316"/>
                <a:ext cx="437573" cy="379845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Elbow Connector 121"/>
              <p:cNvCxnSpPr>
                <a:stCxn id="116" idx="2"/>
              </p:cNvCxnSpPr>
              <p:nvPr/>
            </p:nvCxnSpPr>
            <p:spPr>
              <a:xfrm rot="5400000">
                <a:off x="4674667" y="4480502"/>
                <a:ext cx="437575" cy="112568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" name="Elbow Connector 122"/>
              <p:cNvCxnSpPr>
                <a:stCxn id="116" idx="2"/>
              </p:cNvCxnSpPr>
              <p:nvPr/>
            </p:nvCxnSpPr>
            <p:spPr>
              <a:xfrm rot="16200000" flipH="1">
                <a:off x="4847273" y="4420465"/>
                <a:ext cx="437573" cy="232641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4" name="Oval 123"/>
              <p:cNvSpPr/>
              <p:nvPr/>
            </p:nvSpPr>
            <p:spPr>
              <a:xfrm>
                <a:off x="3740440" y="4732481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4063133" y="4744027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4442977" y="4733635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4727489" y="4744027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5072699" y="4744027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7" name="Rounded Rectangle 106"/>
            <p:cNvSpPr/>
            <p:nvPr/>
          </p:nvSpPr>
          <p:spPr>
            <a:xfrm>
              <a:off x="3135794" y="3460863"/>
              <a:ext cx="348587" cy="33493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Elbow Connector 107"/>
            <p:cNvCxnSpPr>
              <a:stCxn id="107" idx="2"/>
            </p:cNvCxnSpPr>
            <p:nvPr/>
          </p:nvCxnSpPr>
          <p:spPr>
            <a:xfrm rot="5400000">
              <a:off x="3086126" y="3923482"/>
              <a:ext cx="351642" cy="96280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Elbow Connector 108"/>
            <p:cNvCxnSpPr>
              <a:stCxn id="107" idx="2"/>
            </p:cNvCxnSpPr>
            <p:nvPr/>
          </p:nvCxnSpPr>
          <p:spPr>
            <a:xfrm rot="16200000" flipH="1">
              <a:off x="3233757" y="3872132"/>
              <a:ext cx="351641" cy="198980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3119995" y="4138164"/>
              <a:ext cx="187623" cy="18556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415256" y="4138164"/>
              <a:ext cx="187623" cy="18556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" name="Elbow Connector 111"/>
            <p:cNvCxnSpPr>
              <a:stCxn id="113" idx="2"/>
              <a:endCxn id="107" idx="0"/>
            </p:cNvCxnSpPr>
            <p:nvPr/>
          </p:nvCxnSpPr>
          <p:spPr>
            <a:xfrm rot="5400000">
              <a:off x="3158689" y="3265484"/>
              <a:ext cx="346778" cy="43980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/>
          <p:nvPr/>
        </p:nvGrpSpPr>
        <p:grpSpPr>
          <a:xfrm>
            <a:off x="1639093" y="3166388"/>
            <a:ext cx="509571" cy="449348"/>
            <a:chOff x="2936359" y="2715124"/>
            <a:chExt cx="2130934" cy="1623670"/>
          </a:xfrm>
        </p:grpSpPr>
        <p:grpSp>
          <p:nvGrpSpPr>
            <p:cNvPr id="130" name="Group 129"/>
            <p:cNvGrpSpPr/>
            <p:nvPr/>
          </p:nvGrpSpPr>
          <p:grpSpPr>
            <a:xfrm>
              <a:off x="2936359" y="2715124"/>
              <a:ext cx="2130934" cy="1623670"/>
              <a:chOff x="2800638" y="2954481"/>
              <a:chExt cx="2491424" cy="2020456"/>
            </a:xfrm>
          </p:grpSpPr>
          <p:sp>
            <p:nvSpPr>
              <p:cNvPr id="137" name="Rounded Rectangle 136"/>
              <p:cNvSpPr/>
              <p:nvPr/>
            </p:nvSpPr>
            <p:spPr>
              <a:xfrm>
                <a:off x="2800638" y="2954481"/>
                <a:ext cx="976745" cy="49645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ounded Rectangle 137"/>
              <p:cNvSpPr/>
              <p:nvPr/>
            </p:nvSpPr>
            <p:spPr>
              <a:xfrm>
                <a:off x="3959802" y="2954481"/>
                <a:ext cx="976745" cy="49645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9" name="Rounded Rectangle 138"/>
              <p:cNvSpPr/>
              <p:nvPr/>
            </p:nvSpPr>
            <p:spPr>
              <a:xfrm>
                <a:off x="3959802" y="3888508"/>
                <a:ext cx="450272" cy="41794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ounded Rectangle 139"/>
              <p:cNvSpPr/>
              <p:nvPr/>
            </p:nvSpPr>
            <p:spPr>
              <a:xfrm>
                <a:off x="4745960" y="3901210"/>
                <a:ext cx="407557" cy="416789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1" name="Elbow Connector 140"/>
              <p:cNvCxnSpPr>
                <a:stCxn id="138" idx="2"/>
                <a:endCxn id="139" idx="0"/>
              </p:cNvCxnSpPr>
              <p:nvPr/>
            </p:nvCxnSpPr>
            <p:spPr>
              <a:xfrm rot="5400000">
                <a:off x="4097771" y="3538104"/>
                <a:ext cx="437572" cy="263236"/>
              </a:xfrm>
              <a:prstGeom prst="bentConnector3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Elbow Connector 141"/>
              <p:cNvCxnSpPr>
                <a:stCxn id="138" idx="2"/>
                <a:endCxn id="140" idx="0"/>
              </p:cNvCxnSpPr>
              <p:nvPr/>
            </p:nvCxnSpPr>
            <p:spPr>
              <a:xfrm rot="16200000" flipH="1">
                <a:off x="4473820" y="3425291"/>
                <a:ext cx="450275" cy="501565"/>
              </a:xfrm>
              <a:prstGeom prst="bentConnector3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Elbow Connector 142"/>
              <p:cNvCxnSpPr>
                <a:stCxn id="139" idx="2"/>
              </p:cNvCxnSpPr>
              <p:nvPr/>
            </p:nvCxnSpPr>
            <p:spPr>
              <a:xfrm rot="5400000">
                <a:off x="3803073" y="4350615"/>
                <a:ext cx="426028" cy="33770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Elbow Connector 143"/>
              <p:cNvCxnSpPr>
                <a:stCxn id="139" idx="2"/>
              </p:cNvCxnSpPr>
              <p:nvPr/>
            </p:nvCxnSpPr>
            <p:spPr>
              <a:xfrm rot="5400000">
                <a:off x="3966151" y="4525240"/>
                <a:ext cx="437573" cy="1"/>
              </a:xfrm>
              <a:prstGeom prst="bentConnector3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Elbow Connector 144"/>
              <p:cNvCxnSpPr>
                <a:stCxn id="139" idx="2"/>
              </p:cNvCxnSpPr>
              <p:nvPr/>
            </p:nvCxnSpPr>
            <p:spPr>
              <a:xfrm rot="16200000" flipH="1">
                <a:off x="4156074" y="4335316"/>
                <a:ext cx="437573" cy="379845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Elbow Connector 145"/>
              <p:cNvCxnSpPr>
                <a:stCxn id="140" idx="2"/>
              </p:cNvCxnSpPr>
              <p:nvPr/>
            </p:nvCxnSpPr>
            <p:spPr>
              <a:xfrm rot="5400000">
                <a:off x="4674667" y="4480502"/>
                <a:ext cx="437575" cy="112568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7" name="Elbow Connector 146"/>
              <p:cNvCxnSpPr>
                <a:stCxn id="140" idx="2"/>
              </p:cNvCxnSpPr>
              <p:nvPr/>
            </p:nvCxnSpPr>
            <p:spPr>
              <a:xfrm rot="16200000" flipH="1">
                <a:off x="4847273" y="4420465"/>
                <a:ext cx="437573" cy="232641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8" name="Oval 147"/>
              <p:cNvSpPr/>
              <p:nvPr/>
            </p:nvSpPr>
            <p:spPr>
              <a:xfrm>
                <a:off x="3740440" y="4732481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4063133" y="4744027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4442977" y="4733635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4727489" y="4744027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5072699" y="4744027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1" name="Rounded Rectangle 130"/>
            <p:cNvSpPr/>
            <p:nvPr/>
          </p:nvSpPr>
          <p:spPr>
            <a:xfrm>
              <a:off x="3135794" y="3460863"/>
              <a:ext cx="348587" cy="33493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Elbow Connector 131"/>
            <p:cNvCxnSpPr>
              <a:stCxn id="131" idx="2"/>
            </p:cNvCxnSpPr>
            <p:nvPr/>
          </p:nvCxnSpPr>
          <p:spPr>
            <a:xfrm rot="5400000">
              <a:off x="3086126" y="3923482"/>
              <a:ext cx="351642" cy="96280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Elbow Connector 132"/>
            <p:cNvCxnSpPr>
              <a:stCxn id="131" idx="2"/>
            </p:cNvCxnSpPr>
            <p:nvPr/>
          </p:nvCxnSpPr>
          <p:spPr>
            <a:xfrm rot="16200000" flipH="1">
              <a:off x="3233757" y="3872132"/>
              <a:ext cx="351641" cy="198980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4" name="Oval 133"/>
            <p:cNvSpPr/>
            <p:nvPr/>
          </p:nvSpPr>
          <p:spPr>
            <a:xfrm>
              <a:off x="3119995" y="4138164"/>
              <a:ext cx="187623" cy="18556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3415256" y="4138164"/>
              <a:ext cx="187623" cy="18556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6" name="Elbow Connector 135"/>
            <p:cNvCxnSpPr>
              <a:stCxn id="137" idx="2"/>
              <a:endCxn id="131" idx="0"/>
            </p:cNvCxnSpPr>
            <p:nvPr/>
          </p:nvCxnSpPr>
          <p:spPr>
            <a:xfrm rot="5400000">
              <a:off x="3158689" y="3265484"/>
              <a:ext cx="346778" cy="43980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2238381" y="2269091"/>
            <a:ext cx="509571" cy="449348"/>
            <a:chOff x="2936359" y="2715124"/>
            <a:chExt cx="2130934" cy="1623670"/>
          </a:xfrm>
        </p:grpSpPr>
        <p:grpSp>
          <p:nvGrpSpPr>
            <p:cNvPr id="154" name="Group 153"/>
            <p:cNvGrpSpPr/>
            <p:nvPr/>
          </p:nvGrpSpPr>
          <p:grpSpPr>
            <a:xfrm>
              <a:off x="2936359" y="2715124"/>
              <a:ext cx="2130934" cy="1623670"/>
              <a:chOff x="2800638" y="2954481"/>
              <a:chExt cx="2491424" cy="2020456"/>
            </a:xfrm>
          </p:grpSpPr>
          <p:sp>
            <p:nvSpPr>
              <p:cNvPr id="161" name="Rounded Rectangle 160"/>
              <p:cNvSpPr/>
              <p:nvPr/>
            </p:nvSpPr>
            <p:spPr>
              <a:xfrm>
                <a:off x="2800638" y="2954481"/>
                <a:ext cx="976745" cy="49645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ounded Rectangle 161"/>
              <p:cNvSpPr/>
              <p:nvPr/>
            </p:nvSpPr>
            <p:spPr>
              <a:xfrm>
                <a:off x="3959802" y="2954481"/>
                <a:ext cx="976745" cy="49645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Rounded Rectangle 162"/>
              <p:cNvSpPr/>
              <p:nvPr/>
            </p:nvSpPr>
            <p:spPr>
              <a:xfrm>
                <a:off x="3959802" y="3888508"/>
                <a:ext cx="450272" cy="41794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ounded Rectangle 163"/>
              <p:cNvSpPr/>
              <p:nvPr/>
            </p:nvSpPr>
            <p:spPr>
              <a:xfrm>
                <a:off x="4745960" y="3901210"/>
                <a:ext cx="407557" cy="416789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5" name="Elbow Connector 164"/>
              <p:cNvCxnSpPr>
                <a:stCxn id="162" idx="2"/>
                <a:endCxn id="163" idx="0"/>
              </p:cNvCxnSpPr>
              <p:nvPr/>
            </p:nvCxnSpPr>
            <p:spPr>
              <a:xfrm rot="5400000">
                <a:off x="4097771" y="3538104"/>
                <a:ext cx="437572" cy="263236"/>
              </a:xfrm>
              <a:prstGeom prst="bentConnector3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Elbow Connector 165"/>
              <p:cNvCxnSpPr>
                <a:stCxn id="162" idx="2"/>
                <a:endCxn id="164" idx="0"/>
              </p:cNvCxnSpPr>
              <p:nvPr/>
            </p:nvCxnSpPr>
            <p:spPr>
              <a:xfrm rot="16200000" flipH="1">
                <a:off x="4473820" y="3425291"/>
                <a:ext cx="450275" cy="501565"/>
              </a:xfrm>
              <a:prstGeom prst="bentConnector3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Elbow Connector 166"/>
              <p:cNvCxnSpPr>
                <a:stCxn id="163" idx="2"/>
              </p:cNvCxnSpPr>
              <p:nvPr/>
            </p:nvCxnSpPr>
            <p:spPr>
              <a:xfrm rot="5400000">
                <a:off x="3803073" y="4350615"/>
                <a:ext cx="426028" cy="33770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" name="Elbow Connector 167"/>
              <p:cNvCxnSpPr>
                <a:stCxn id="163" idx="2"/>
              </p:cNvCxnSpPr>
              <p:nvPr/>
            </p:nvCxnSpPr>
            <p:spPr>
              <a:xfrm rot="5400000">
                <a:off x="3966151" y="4525240"/>
                <a:ext cx="437573" cy="1"/>
              </a:xfrm>
              <a:prstGeom prst="bentConnector3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Elbow Connector 168"/>
              <p:cNvCxnSpPr>
                <a:stCxn id="163" idx="2"/>
              </p:cNvCxnSpPr>
              <p:nvPr/>
            </p:nvCxnSpPr>
            <p:spPr>
              <a:xfrm rot="16200000" flipH="1">
                <a:off x="4156074" y="4335316"/>
                <a:ext cx="437573" cy="379845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0" name="Elbow Connector 169"/>
              <p:cNvCxnSpPr>
                <a:stCxn id="164" idx="2"/>
              </p:cNvCxnSpPr>
              <p:nvPr/>
            </p:nvCxnSpPr>
            <p:spPr>
              <a:xfrm rot="5400000">
                <a:off x="4674667" y="4480502"/>
                <a:ext cx="437575" cy="112568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1" name="Elbow Connector 170"/>
              <p:cNvCxnSpPr>
                <a:stCxn id="164" idx="2"/>
              </p:cNvCxnSpPr>
              <p:nvPr/>
            </p:nvCxnSpPr>
            <p:spPr>
              <a:xfrm rot="16200000" flipH="1">
                <a:off x="4847273" y="4420465"/>
                <a:ext cx="437573" cy="232641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2" name="Oval 171"/>
              <p:cNvSpPr/>
              <p:nvPr/>
            </p:nvSpPr>
            <p:spPr>
              <a:xfrm>
                <a:off x="3740440" y="4732481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4063133" y="4744027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4442977" y="4733635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4727489" y="4744027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5072699" y="4744027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5" name="Rounded Rectangle 154"/>
            <p:cNvSpPr/>
            <p:nvPr/>
          </p:nvSpPr>
          <p:spPr>
            <a:xfrm>
              <a:off x="3135794" y="3460863"/>
              <a:ext cx="348587" cy="33493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6" name="Elbow Connector 155"/>
            <p:cNvCxnSpPr>
              <a:stCxn id="155" idx="2"/>
            </p:cNvCxnSpPr>
            <p:nvPr/>
          </p:nvCxnSpPr>
          <p:spPr>
            <a:xfrm rot="5400000">
              <a:off x="3086126" y="3923482"/>
              <a:ext cx="351642" cy="96280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Elbow Connector 156"/>
            <p:cNvCxnSpPr>
              <a:stCxn id="155" idx="2"/>
            </p:cNvCxnSpPr>
            <p:nvPr/>
          </p:nvCxnSpPr>
          <p:spPr>
            <a:xfrm rot="16200000" flipH="1">
              <a:off x="3233757" y="3872132"/>
              <a:ext cx="351641" cy="198980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8" name="Oval 157"/>
            <p:cNvSpPr/>
            <p:nvPr/>
          </p:nvSpPr>
          <p:spPr>
            <a:xfrm>
              <a:off x="3119995" y="4138164"/>
              <a:ext cx="187623" cy="18556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3415256" y="4138164"/>
              <a:ext cx="187623" cy="18556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Elbow Connector 159"/>
            <p:cNvCxnSpPr>
              <a:stCxn id="161" idx="2"/>
              <a:endCxn id="155" idx="0"/>
            </p:cNvCxnSpPr>
            <p:nvPr/>
          </p:nvCxnSpPr>
          <p:spPr>
            <a:xfrm rot="5400000">
              <a:off x="3158689" y="3265484"/>
              <a:ext cx="346778" cy="43980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/>
        </p:nvGrpSpPr>
        <p:grpSpPr>
          <a:xfrm>
            <a:off x="4283258" y="1794419"/>
            <a:ext cx="309797" cy="338937"/>
            <a:chOff x="2936359" y="2715124"/>
            <a:chExt cx="2130934" cy="1623670"/>
          </a:xfrm>
        </p:grpSpPr>
        <p:grpSp>
          <p:nvGrpSpPr>
            <p:cNvPr id="178" name="Group 177"/>
            <p:cNvGrpSpPr/>
            <p:nvPr/>
          </p:nvGrpSpPr>
          <p:grpSpPr>
            <a:xfrm>
              <a:off x="2936359" y="2715124"/>
              <a:ext cx="2130934" cy="1623670"/>
              <a:chOff x="2800638" y="2954481"/>
              <a:chExt cx="2491424" cy="2020456"/>
            </a:xfrm>
          </p:grpSpPr>
          <p:sp>
            <p:nvSpPr>
              <p:cNvPr id="185" name="Rounded Rectangle 184"/>
              <p:cNvSpPr/>
              <p:nvPr/>
            </p:nvSpPr>
            <p:spPr>
              <a:xfrm>
                <a:off x="2800638" y="2954481"/>
                <a:ext cx="976745" cy="49645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ounded Rectangle 185"/>
              <p:cNvSpPr/>
              <p:nvPr/>
            </p:nvSpPr>
            <p:spPr>
              <a:xfrm>
                <a:off x="3959802" y="2954481"/>
                <a:ext cx="976745" cy="49645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7" name="Rounded Rectangle 186"/>
              <p:cNvSpPr/>
              <p:nvPr/>
            </p:nvSpPr>
            <p:spPr>
              <a:xfrm>
                <a:off x="3959802" y="3888508"/>
                <a:ext cx="450272" cy="41794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ounded Rectangle 187"/>
              <p:cNvSpPr/>
              <p:nvPr/>
            </p:nvSpPr>
            <p:spPr>
              <a:xfrm>
                <a:off x="4745960" y="3901210"/>
                <a:ext cx="407557" cy="416789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9" name="Elbow Connector 188"/>
              <p:cNvCxnSpPr>
                <a:stCxn id="186" idx="2"/>
                <a:endCxn id="187" idx="0"/>
              </p:cNvCxnSpPr>
              <p:nvPr/>
            </p:nvCxnSpPr>
            <p:spPr>
              <a:xfrm rot="5400000">
                <a:off x="4097771" y="3538104"/>
                <a:ext cx="437572" cy="263236"/>
              </a:xfrm>
              <a:prstGeom prst="bentConnector3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0" name="Elbow Connector 189"/>
              <p:cNvCxnSpPr>
                <a:stCxn id="186" idx="2"/>
                <a:endCxn id="188" idx="0"/>
              </p:cNvCxnSpPr>
              <p:nvPr/>
            </p:nvCxnSpPr>
            <p:spPr>
              <a:xfrm rot="16200000" flipH="1">
                <a:off x="4473820" y="3425291"/>
                <a:ext cx="450275" cy="501565"/>
              </a:xfrm>
              <a:prstGeom prst="bentConnector3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1" name="Elbow Connector 190"/>
              <p:cNvCxnSpPr>
                <a:stCxn id="187" idx="2"/>
              </p:cNvCxnSpPr>
              <p:nvPr/>
            </p:nvCxnSpPr>
            <p:spPr>
              <a:xfrm rot="5400000">
                <a:off x="3803073" y="4350615"/>
                <a:ext cx="426028" cy="33770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2" name="Elbow Connector 191"/>
              <p:cNvCxnSpPr>
                <a:stCxn id="187" idx="2"/>
              </p:cNvCxnSpPr>
              <p:nvPr/>
            </p:nvCxnSpPr>
            <p:spPr>
              <a:xfrm rot="5400000">
                <a:off x="3966151" y="4525240"/>
                <a:ext cx="437573" cy="1"/>
              </a:xfrm>
              <a:prstGeom prst="bentConnector3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3" name="Elbow Connector 192"/>
              <p:cNvCxnSpPr>
                <a:stCxn id="187" idx="2"/>
              </p:cNvCxnSpPr>
              <p:nvPr/>
            </p:nvCxnSpPr>
            <p:spPr>
              <a:xfrm rot="16200000" flipH="1">
                <a:off x="4156074" y="4335316"/>
                <a:ext cx="437573" cy="379845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4" name="Elbow Connector 193"/>
              <p:cNvCxnSpPr>
                <a:stCxn id="188" idx="2"/>
              </p:cNvCxnSpPr>
              <p:nvPr/>
            </p:nvCxnSpPr>
            <p:spPr>
              <a:xfrm rot="5400000">
                <a:off x="4674667" y="4480502"/>
                <a:ext cx="437575" cy="112568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5" name="Elbow Connector 194"/>
              <p:cNvCxnSpPr>
                <a:stCxn id="188" idx="2"/>
              </p:cNvCxnSpPr>
              <p:nvPr/>
            </p:nvCxnSpPr>
            <p:spPr>
              <a:xfrm rot="16200000" flipH="1">
                <a:off x="4847273" y="4420465"/>
                <a:ext cx="437573" cy="232641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6" name="Oval 195"/>
              <p:cNvSpPr/>
              <p:nvPr/>
            </p:nvSpPr>
            <p:spPr>
              <a:xfrm>
                <a:off x="3740440" y="4732481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4063133" y="4744027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4442977" y="4733635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4727489" y="4744027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5072699" y="4744027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9" name="Rounded Rectangle 178"/>
            <p:cNvSpPr/>
            <p:nvPr/>
          </p:nvSpPr>
          <p:spPr>
            <a:xfrm>
              <a:off x="3135794" y="3460863"/>
              <a:ext cx="348587" cy="33493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0" name="Elbow Connector 179"/>
            <p:cNvCxnSpPr>
              <a:stCxn id="179" idx="2"/>
            </p:cNvCxnSpPr>
            <p:nvPr/>
          </p:nvCxnSpPr>
          <p:spPr>
            <a:xfrm rot="5400000">
              <a:off x="3086126" y="3923482"/>
              <a:ext cx="351642" cy="96280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Elbow Connector 180"/>
            <p:cNvCxnSpPr>
              <a:stCxn id="179" idx="2"/>
            </p:cNvCxnSpPr>
            <p:nvPr/>
          </p:nvCxnSpPr>
          <p:spPr>
            <a:xfrm rot="16200000" flipH="1">
              <a:off x="3233757" y="3872132"/>
              <a:ext cx="351641" cy="198980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2" name="Oval 181"/>
            <p:cNvSpPr/>
            <p:nvPr/>
          </p:nvSpPr>
          <p:spPr>
            <a:xfrm>
              <a:off x="3119995" y="4138164"/>
              <a:ext cx="187623" cy="18556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3415256" y="4138164"/>
              <a:ext cx="187623" cy="18556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4" name="Elbow Connector 183"/>
            <p:cNvCxnSpPr>
              <a:stCxn id="185" idx="2"/>
              <a:endCxn id="179" idx="0"/>
            </p:cNvCxnSpPr>
            <p:nvPr/>
          </p:nvCxnSpPr>
          <p:spPr>
            <a:xfrm rot="5400000">
              <a:off x="3158689" y="3265484"/>
              <a:ext cx="346778" cy="43980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5" name="Group 224"/>
          <p:cNvGrpSpPr/>
          <p:nvPr/>
        </p:nvGrpSpPr>
        <p:grpSpPr>
          <a:xfrm>
            <a:off x="4905288" y="2109403"/>
            <a:ext cx="309797" cy="338937"/>
            <a:chOff x="2936359" y="2715124"/>
            <a:chExt cx="2130934" cy="1623670"/>
          </a:xfrm>
        </p:grpSpPr>
        <p:grpSp>
          <p:nvGrpSpPr>
            <p:cNvPr id="226" name="Group 225"/>
            <p:cNvGrpSpPr/>
            <p:nvPr/>
          </p:nvGrpSpPr>
          <p:grpSpPr>
            <a:xfrm>
              <a:off x="2936359" y="2715124"/>
              <a:ext cx="2130934" cy="1623670"/>
              <a:chOff x="2800638" y="2954481"/>
              <a:chExt cx="2491424" cy="2020456"/>
            </a:xfrm>
          </p:grpSpPr>
          <p:sp>
            <p:nvSpPr>
              <p:cNvPr id="233" name="Rounded Rectangle 232"/>
              <p:cNvSpPr/>
              <p:nvPr/>
            </p:nvSpPr>
            <p:spPr>
              <a:xfrm>
                <a:off x="2800638" y="2954481"/>
                <a:ext cx="976745" cy="49645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Rounded Rectangle 233"/>
              <p:cNvSpPr/>
              <p:nvPr/>
            </p:nvSpPr>
            <p:spPr>
              <a:xfrm>
                <a:off x="3959802" y="2954481"/>
                <a:ext cx="976745" cy="49645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5" name="Rounded Rectangle 234"/>
              <p:cNvSpPr/>
              <p:nvPr/>
            </p:nvSpPr>
            <p:spPr>
              <a:xfrm>
                <a:off x="3959802" y="3888508"/>
                <a:ext cx="450272" cy="41794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Rounded Rectangle 235"/>
              <p:cNvSpPr/>
              <p:nvPr/>
            </p:nvSpPr>
            <p:spPr>
              <a:xfrm>
                <a:off x="4745960" y="3901210"/>
                <a:ext cx="407557" cy="416789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7" name="Elbow Connector 236"/>
              <p:cNvCxnSpPr>
                <a:stCxn id="234" idx="2"/>
                <a:endCxn id="235" idx="0"/>
              </p:cNvCxnSpPr>
              <p:nvPr/>
            </p:nvCxnSpPr>
            <p:spPr>
              <a:xfrm rot="5400000">
                <a:off x="4097771" y="3538104"/>
                <a:ext cx="437572" cy="263236"/>
              </a:xfrm>
              <a:prstGeom prst="bentConnector3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8" name="Elbow Connector 237"/>
              <p:cNvCxnSpPr>
                <a:stCxn id="234" idx="2"/>
                <a:endCxn id="236" idx="0"/>
              </p:cNvCxnSpPr>
              <p:nvPr/>
            </p:nvCxnSpPr>
            <p:spPr>
              <a:xfrm rot="16200000" flipH="1">
                <a:off x="4473820" y="3425291"/>
                <a:ext cx="450275" cy="501565"/>
              </a:xfrm>
              <a:prstGeom prst="bentConnector3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9" name="Elbow Connector 238"/>
              <p:cNvCxnSpPr>
                <a:stCxn id="235" idx="2"/>
              </p:cNvCxnSpPr>
              <p:nvPr/>
            </p:nvCxnSpPr>
            <p:spPr>
              <a:xfrm rot="5400000">
                <a:off x="3803073" y="4350615"/>
                <a:ext cx="426028" cy="33770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0" name="Elbow Connector 239"/>
              <p:cNvCxnSpPr>
                <a:stCxn id="235" idx="2"/>
              </p:cNvCxnSpPr>
              <p:nvPr/>
            </p:nvCxnSpPr>
            <p:spPr>
              <a:xfrm rot="5400000">
                <a:off x="3966151" y="4525240"/>
                <a:ext cx="437573" cy="1"/>
              </a:xfrm>
              <a:prstGeom prst="bentConnector3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1" name="Elbow Connector 240"/>
              <p:cNvCxnSpPr>
                <a:stCxn id="235" idx="2"/>
              </p:cNvCxnSpPr>
              <p:nvPr/>
            </p:nvCxnSpPr>
            <p:spPr>
              <a:xfrm rot="16200000" flipH="1">
                <a:off x="4156074" y="4335316"/>
                <a:ext cx="437573" cy="379845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2" name="Elbow Connector 241"/>
              <p:cNvCxnSpPr>
                <a:stCxn id="236" idx="2"/>
              </p:cNvCxnSpPr>
              <p:nvPr/>
            </p:nvCxnSpPr>
            <p:spPr>
              <a:xfrm rot="5400000">
                <a:off x="4674667" y="4480502"/>
                <a:ext cx="437575" cy="112568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3" name="Elbow Connector 242"/>
              <p:cNvCxnSpPr>
                <a:stCxn id="236" idx="2"/>
              </p:cNvCxnSpPr>
              <p:nvPr/>
            </p:nvCxnSpPr>
            <p:spPr>
              <a:xfrm rot="16200000" flipH="1">
                <a:off x="4847273" y="4420465"/>
                <a:ext cx="437573" cy="232641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4" name="Oval 243"/>
              <p:cNvSpPr/>
              <p:nvPr/>
            </p:nvSpPr>
            <p:spPr>
              <a:xfrm>
                <a:off x="3740440" y="4732481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4063133" y="4744027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4442977" y="4733635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4727489" y="4744027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5072699" y="4744027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7" name="Rounded Rectangle 226"/>
            <p:cNvSpPr/>
            <p:nvPr/>
          </p:nvSpPr>
          <p:spPr>
            <a:xfrm>
              <a:off x="3135794" y="3460863"/>
              <a:ext cx="348587" cy="33493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8" name="Elbow Connector 227"/>
            <p:cNvCxnSpPr>
              <a:stCxn id="227" idx="2"/>
            </p:cNvCxnSpPr>
            <p:nvPr/>
          </p:nvCxnSpPr>
          <p:spPr>
            <a:xfrm rot="5400000">
              <a:off x="3086126" y="3923482"/>
              <a:ext cx="351642" cy="96280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Elbow Connector 228"/>
            <p:cNvCxnSpPr>
              <a:stCxn id="227" idx="2"/>
            </p:cNvCxnSpPr>
            <p:nvPr/>
          </p:nvCxnSpPr>
          <p:spPr>
            <a:xfrm rot="16200000" flipH="1">
              <a:off x="3233757" y="3872132"/>
              <a:ext cx="351641" cy="198980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0" name="Oval 229"/>
            <p:cNvSpPr/>
            <p:nvPr/>
          </p:nvSpPr>
          <p:spPr>
            <a:xfrm>
              <a:off x="3119995" y="4138164"/>
              <a:ext cx="187623" cy="18556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/>
            <p:nvPr/>
          </p:nvSpPr>
          <p:spPr>
            <a:xfrm>
              <a:off x="3415256" y="4138164"/>
              <a:ext cx="187623" cy="18556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2" name="Elbow Connector 231"/>
            <p:cNvCxnSpPr>
              <a:stCxn id="233" idx="2"/>
              <a:endCxn id="227" idx="0"/>
            </p:cNvCxnSpPr>
            <p:nvPr/>
          </p:nvCxnSpPr>
          <p:spPr>
            <a:xfrm rot="5400000">
              <a:off x="3158689" y="3265484"/>
              <a:ext cx="346778" cy="43980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9" name="Group 248"/>
          <p:cNvGrpSpPr/>
          <p:nvPr/>
        </p:nvGrpSpPr>
        <p:grpSpPr>
          <a:xfrm>
            <a:off x="5128571" y="3107133"/>
            <a:ext cx="309797" cy="338937"/>
            <a:chOff x="2936359" y="2715124"/>
            <a:chExt cx="2130934" cy="1623670"/>
          </a:xfrm>
        </p:grpSpPr>
        <p:grpSp>
          <p:nvGrpSpPr>
            <p:cNvPr id="250" name="Group 249"/>
            <p:cNvGrpSpPr/>
            <p:nvPr/>
          </p:nvGrpSpPr>
          <p:grpSpPr>
            <a:xfrm>
              <a:off x="2936359" y="2715124"/>
              <a:ext cx="2130934" cy="1623670"/>
              <a:chOff x="2800638" y="2954481"/>
              <a:chExt cx="2491424" cy="2020456"/>
            </a:xfrm>
          </p:grpSpPr>
          <p:sp>
            <p:nvSpPr>
              <p:cNvPr id="257" name="Rounded Rectangle 256"/>
              <p:cNvSpPr/>
              <p:nvPr/>
            </p:nvSpPr>
            <p:spPr>
              <a:xfrm>
                <a:off x="2800638" y="2954481"/>
                <a:ext cx="976745" cy="49645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ounded Rectangle 257"/>
              <p:cNvSpPr/>
              <p:nvPr/>
            </p:nvSpPr>
            <p:spPr>
              <a:xfrm>
                <a:off x="3959802" y="2954481"/>
                <a:ext cx="976745" cy="49645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9" name="Rounded Rectangle 258"/>
              <p:cNvSpPr/>
              <p:nvPr/>
            </p:nvSpPr>
            <p:spPr>
              <a:xfrm>
                <a:off x="3959802" y="3888508"/>
                <a:ext cx="450272" cy="41794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ounded Rectangle 259"/>
              <p:cNvSpPr/>
              <p:nvPr/>
            </p:nvSpPr>
            <p:spPr>
              <a:xfrm>
                <a:off x="4745960" y="3901210"/>
                <a:ext cx="407557" cy="416789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1" name="Elbow Connector 260"/>
              <p:cNvCxnSpPr>
                <a:stCxn id="258" idx="2"/>
                <a:endCxn id="259" idx="0"/>
              </p:cNvCxnSpPr>
              <p:nvPr/>
            </p:nvCxnSpPr>
            <p:spPr>
              <a:xfrm rot="5400000">
                <a:off x="4097771" y="3538104"/>
                <a:ext cx="437572" cy="263236"/>
              </a:xfrm>
              <a:prstGeom prst="bentConnector3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2" name="Elbow Connector 261"/>
              <p:cNvCxnSpPr>
                <a:stCxn id="258" idx="2"/>
                <a:endCxn id="260" idx="0"/>
              </p:cNvCxnSpPr>
              <p:nvPr/>
            </p:nvCxnSpPr>
            <p:spPr>
              <a:xfrm rot="16200000" flipH="1">
                <a:off x="4473820" y="3425291"/>
                <a:ext cx="450275" cy="501565"/>
              </a:xfrm>
              <a:prstGeom prst="bentConnector3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3" name="Elbow Connector 262"/>
              <p:cNvCxnSpPr>
                <a:stCxn id="259" idx="2"/>
              </p:cNvCxnSpPr>
              <p:nvPr/>
            </p:nvCxnSpPr>
            <p:spPr>
              <a:xfrm rot="5400000">
                <a:off x="3803073" y="4350615"/>
                <a:ext cx="426028" cy="33770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4" name="Elbow Connector 263"/>
              <p:cNvCxnSpPr>
                <a:stCxn id="259" idx="2"/>
              </p:cNvCxnSpPr>
              <p:nvPr/>
            </p:nvCxnSpPr>
            <p:spPr>
              <a:xfrm rot="5400000">
                <a:off x="3966151" y="4525240"/>
                <a:ext cx="437573" cy="1"/>
              </a:xfrm>
              <a:prstGeom prst="bentConnector3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5" name="Elbow Connector 264"/>
              <p:cNvCxnSpPr>
                <a:stCxn id="259" idx="2"/>
              </p:cNvCxnSpPr>
              <p:nvPr/>
            </p:nvCxnSpPr>
            <p:spPr>
              <a:xfrm rot="16200000" flipH="1">
                <a:off x="4156074" y="4335316"/>
                <a:ext cx="437573" cy="379845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6" name="Elbow Connector 265"/>
              <p:cNvCxnSpPr>
                <a:stCxn id="260" idx="2"/>
              </p:cNvCxnSpPr>
              <p:nvPr/>
            </p:nvCxnSpPr>
            <p:spPr>
              <a:xfrm rot="5400000">
                <a:off x="4674667" y="4480502"/>
                <a:ext cx="437575" cy="112568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7" name="Elbow Connector 266"/>
              <p:cNvCxnSpPr>
                <a:stCxn id="260" idx="2"/>
              </p:cNvCxnSpPr>
              <p:nvPr/>
            </p:nvCxnSpPr>
            <p:spPr>
              <a:xfrm rot="16200000" flipH="1">
                <a:off x="4847273" y="4420465"/>
                <a:ext cx="437573" cy="232641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8" name="Oval 267"/>
              <p:cNvSpPr/>
              <p:nvPr/>
            </p:nvSpPr>
            <p:spPr>
              <a:xfrm>
                <a:off x="3740440" y="4732481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4063133" y="4744027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4442977" y="4733635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Oval 270"/>
              <p:cNvSpPr/>
              <p:nvPr/>
            </p:nvSpPr>
            <p:spPr>
              <a:xfrm>
                <a:off x="4727489" y="4744027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5072699" y="4744027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1" name="Rounded Rectangle 250"/>
            <p:cNvSpPr/>
            <p:nvPr/>
          </p:nvSpPr>
          <p:spPr>
            <a:xfrm>
              <a:off x="3135794" y="3460863"/>
              <a:ext cx="348587" cy="33493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2" name="Elbow Connector 251"/>
            <p:cNvCxnSpPr>
              <a:stCxn id="251" idx="2"/>
            </p:cNvCxnSpPr>
            <p:nvPr/>
          </p:nvCxnSpPr>
          <p:spPr>
            <a:xfrm rot="5400000">
              <a:off x="3086126" y="3923482"/>
              <a:ext cx="351642" cy="96280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3" name="Elbow Connector 252"/>
            <p:cNvCxnSpPr>
              <a:stCxn id="251" idx="2"/>
            </p:cNvCxnSpPr>
            <p:nvPr/>
          </p:nvCxnSpPr>
          <p:spPr>
            <a:xfrm rot="16200000" flipH="1">
              <a:off x="3233757" y="3872132"/>
              <a:ext cx="351641" cy="198980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4" name="Oval 253"/>
            <p:cNvSpPr/>
            <p:nvPr/>
          </p:nvSpPr>
          <p:spPr>
            <a:xfrm>
              <a:off x="3119995" y="4138164"/>
              <a:ext cx="187623" cy="18556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/>
            <p:cNvSpPr/>
            <p:nvPr/>
          </p:nvSpPr>
          <p:spPr>
            <a:xfrm>
              <a:off x="3415256" y="4138164"/>
              <a:ext cx="187623" cy="18556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6" name="Elbow Connector 255"/>
            <p:cNvCxnSpPr>
              <a:stCxn id="257" idx="2"/>
              <a:endCxn id="251" idx="0"/>
            </p:cNvCxnSpPr>
            <p:nvPr/>
          </p:nvCxnSpPr>
          <p:spPr>
            <a:xfrm rot="5400000">
              <a:off x="3158689" y="3265484"/>
              <a:ext cx="346778" cy="43980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3" name="Group 272"/>
          <p:cNvGrpSpPr/>
          <p:nvPr/>
        </p:nvGrpSpPr>
        <p:grpSpPr>
          <a:xfrm>
            <a:off x="4907430" y="3946282"/>
            <a:ext cx="309797" cy="338937"/>
            <a:chOff x="2936359" y="2715124"/>
            <a:chExt cx="2130934" cy="1623670"/>
          </a:xfrm>
        </p:grpSpPr>
        <p:grpSp>
          <p:nvGrpSpPr>
            <p:cNvPr id="274" name="Group 273"/>
            <p:cNvGrpSpPr/>
            <p:nvPr/>
          </p:nvGrpSpPr>
          <p:grpSpPr>
            <a:xfrm>
              <a:off x="2936359" y="2715124"/>
              <a:ext cx="2130934" cy="1623670"/>
              <a:chOff x="2800638" y="2954481"/>
              <a:chExt cx="2491424" cy="2020456"/>
            </a:xfrm>
          </p:grpSpPr>
          <p:sp>
            <p:nvSpPr>
              <p:cNvPr id="281" name="Rounded Rectangle 280"/>
              <p:cNvSpPr/>
              <p:nvPr/>
            </p:nvSpPr>
            <p:spPr>
              <a:xfrm>
                <a:off x="2800638" y="2954481"/>
                <a:ext cx="976745" cy="49645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Rounded Rectangle 281"/>
              <p:cNvSpPr/>
              <p:nvPr/>
            </p:nvSpPr>
            <p:spPr>
              <a:xfrm>
                <a:off x="3959802" y="2954481"/>
                <a:ext cx="976745" cy="49645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3" name="Rounded Rectangle 282"/>
              <p:cNvSpPr/>
              <p:nvPr/>
            </p:nvSpPr>
            <p:spPr>
              <a:xfrm>
                <a:off x="3959802" y="3888508"/>
                <a:ext cx="450272" cy="41794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ounded Rectangle 283"/>
              <p:cNvSpPr/>
              <p:nvPr/>
            </p:nvSpPr>
            <p:spPr>
              <a:xfrm>
                <a:off x="4745960" y="3901210"/>
                <a:ext cx="407557" cy="416789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5" name="Elbow Connector 284"/>
              <p:cNvCxnSpPr>
                <a:stCxn id="282" idx="2"/>
                <a:endCxn id="283" idx="0"/>
              </p:cNvCxnSpPr>
              <p:nvPr/>
            </p:nvCxnSpPr>
            <p:spPr>
              <a:xfrm rot="5400000">
                <a:off x="4097771" y="3538104"/>
                <a:ext cx="437572" cy="263236"/>
              </a:xfrm>
              <a:prstGeom prst="bentConnector3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6" name="Elbow Connector 285"/>
              <p:cNvCxnSpPr>
                <a:stCxn id="282" idx="2"/>
                <a:endCxn id="284" idx="0"/>
              </p:cNvCxnSpPr>
              <p:nvPr/>
            </p:nvCxnSpPr>
            <p:spPr>
              <a:xfrm rot="16200000" flipH="1">
                <a:off x="4473820" y="3425291"/>
                <a:ext cx="450275" cy="501565"/>
              </a:xfrm>
              <a:prstGeom prst="bentConnector3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7" name="Elbow Connector 286"/>
              <p:cNvCxnSpPr>
                <a:stCxn id="283" idx="2"/>
              </p:cNvCxnSpPr>
              <p:nvPr/>
            </p:nvCxnSpPr>
            <p:spPr>
              <a:xfrm rot="5400000">
                <a:off x="3803073" y="4350615"/>
                <a:ext cx="426028" cy="33770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8" name="Elbow Connector 287"/>
              <p:cNvCxnSpPr>
                <a:stCxn id="283" idx="2"/>
              </p:cNvCxnSpPr>
              <p:nvPr/>
            </p:nvCxnSpPr>
            <p:spPr>
              <a:xfrm rot="5400000">
                <a:off x="3966151" y="4525240"/>
                <a:ext cx="437573" cy="1"/>
              </a:xfrm>
              <a:prstGeom prst="bentConnector3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9" name="Elbow Connector 288"/>
              <p:cNvCxnSpPr>
                <a:stCxn id="283" idx="2"/>
              </p:cNvCxnSpPr>
              <p:nvPr/>
            </p:nvCxnSpPr>
            <p:spPr>
              <a:xfrm rot="16200000" flipH="1">
                <a:off x="4156074" y="4335316"/>
                <a:ext cx="437573" cy="379845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0" name="Elbow Connector 289"/>
              <p:cNvCxnSpPr>
                <a:stCxn id="284" idx="2"/>
              </p:cNvCxnSpPr>
              <p:nvPr/>
            </p:nvCxnSpPr>
            <p:spPr>
              <a:xfrm rot="5400000">
                <a:off x="4674667" y="4480502"/>
                <a:ext cx="437575" cy="112568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1" name="Elbow Connector 290"/>
              <p:cNvCxnSpPr>
                <a:stCxn id="284" idx="2"/>
              </p:cNvCxnSpPr>
              <p:nvPr/>
            </p:nvCxnSpPr>
            <p:spPr>
              <a:xfrm rot="16200000" flipH="1">
                <a:off x="4847273" y="4420465"/>
                <a:ext cx="437573" cy="232641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2" name="Oval 291"/>
              <p:cNvSpPr/>
              <p:nvPr/>
            </p:nvSpPr>
            <p:spPr>
              <a:xfrm>
                <a:off x="3740440" y="4732481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/>
              <p:cNvSpPr/>
              <p:nvPr/>
            </p:nvSpPr>
            <p:spPr>
              <a:xfrm>
                <a:off x="4063133" y="4744027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293"/>
              <p:cNvSpPr/>
              <p:nvPr/>
            </p:nvSpPr>
            <p:spPr>
              <a:xfrm>
                <a:off x="4442977" y="4733635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Oval 294"/>
              <p:cNvSpPr/>
              <p:nvPr/>
            </p:nvSpPr>
            <p:spPr>
              <a:xfrm>
                <a:off x="4727489" y="4744027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295"/>
              <p:cNvSpPr/>
              <p:nvPr/>
            </p:nvSpPr>
            <p:spPr>
              <a:xfrm>
                <a:off x="5072699" y="4744027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5" name="Rounded Rectangle 274"/>
            <p:cNvSpPr/>
            <p:nvPr/>
          </p:nvSpPr>
          <p:spPr>
            <a:xfrm>
              <a:off x="3135794" y="3460863"/>
              <a:ext cx="348587" cy="33493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6" name="Elbow Connector 275"/>
            <p:cNvCxnSpPr>
              <a:stCxn id="275" idx="2"/>
            </p:cNvCxnSpPr>
            <p:nvPr/>
          </p:nvCxnSpPr>
          <p:spPr>
            <a:xfrm rot="5400000">
              <a:off x="3086126" y="3923482"/>
              <a:ext cx="351642" cy="96280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7" name="Elbow Connector 276"/>
            <p:cNvCxnSpPr>
              <a:stCxn id="275" idx="2"/>
            </p:cNvCxnSpPr>
            <p:nvPr/>
          </p:nvCxnSpPr>
          <p:spPr>
            <a:xfrm rot="16200000" flipH="1">
              <a:off x="3233757" y="3872132"/>
              <a:ext cx="351641" cy="198980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8" name="Oval 277"/>
            <p:cNvSpPr/>
            <p:nvPr/>
          </p:nvSpPr>
          <p:spPr>
            <a:xfrm>
              <a:off x="3119995" y="4138164"/>
              <a:ext cx="187623" cy="18556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/>
            <p:nvPr/>
          </p:nvSpPr>
          <p:spPr>
            <a:xfrm>
              <a:off x="3415256" y="4138164"/>
              <a:ext cx="187623" cy="18556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0" name="Elbow Connector 279"/>
            <p:cNvCxnSpPr>
              <a:stCxn id="281" idx="2"/>
              <a:endCxn id="275" idx="0"/>
            </p:cNvCxnSpPr>
            <p:nvPr/>
          </p:nvCxnSpPr>
          <p:spPr>
            <a:xfrm rot="5400000">
              <a:off x="3158689" y="3265484"/>
              <a:ext cx="346778" cy="43980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7" name="Group 296"/>
          <p:cNvGrpSpPr/>
          <p:nvPr/>
        </p:nvGrpSpPr>
        <p:grpSpPr>
          <a:xfrm>
            <a:off x="1459875" y="2040042"/>
            <a:ext cx="309797" cy="338937"/>
            <a:chOff x="2936359" y="2715124"/>
            <a:chExt cx="2130934" cy="1623670"/>
          </a:xfrm>
        </p:grpSpPr>
        <p:grpSp>
          <p:nvGrpSpPr>
            <p:cNvPr id="298" name="Group 297"/>
            <p:cNvGrpSpPr/>
            <p:nvPr/>
          </p:nvGrpSpPr>
          <p:grpSpPr>
            <a:xfrm>
              <a:off x="2936359" y="2715124"/>
              <a:ext cx="2130934" cy="1623670"/>
              <a:chOff x="2800638" y="2954481"/>
              <a:chExt cx="2491424" cy="2020456"/>
            </a:xfrm>
          </p:grpSpPr>
          <p:sp>
            <p:nvSpPr>
              <p:cNvPr id="305" name="Rounded Rectangle 304"/>
              <p:cNvSpPr/>
              <p:nvPr/>
            </p:nvSpPr>
            <p:spPr>
              <a:xfrm>
                <a:off x="2800638" y="2954481"/>
                <a:ext cx="976745" cy="49645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Rounded Rectangle 305"/>
              <p:cNvSpPr/>
              <p:nvPr/>
            </p:nvSpPr>
            <p:spPr>
              <a:xfrm>
                <a:off x="3959802" y="2954481"/>
                <a:ext cx="976745" cy="49645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7" name="Rounded Rectangle 306"/>
              <p:cNvSpPr/>
              <p:nvPr/>
            </p:nvSpPr>
            <p:spPr>
              <a:xfrm>
                <a:off x="3959802" y="3888508"/>
                <a:ext cx="450272" cy="41794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Rounded Rectangle 307"/>
              <p:cNvSpPr/>
              <p:nvPr/>
            </p:nvSpPr>
            <p:spPr>
              <a:xfrm>
                <a:off x="4745960" y="3901210"/>
                <a:ext cx="407557" cy="416789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9" name="Elbow Connector 308"/>
              <p:cNvCxnSpPr>
                <a:stCxn id="306" idx="2"/>
                <a:endCxn id="307" idx="0"/>
              </p:cNvCxnSpPr>
              <p:nvPr/>
            </p:nvCxnSpPr>
            <p:spPr>
              <a:xfrm rot="5400000">
                <a:off x="4097771" y="3538104"/>
                <a:ext cx="437572" cy="263236"/>
              </a:xfrm>
              <a:prstGeom prst="bentConnector3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0" name="Elbow Connector 309"/>
              <p:cNvCxnSpPr>
                <a:stCxn id="306" idx="2"/>
                <a:endCxn id="308" idx="0"/>
              </p:cNvCxnSpPr>
              <p:nvPr/>
            </p:nvCxnSpPr>
            <p:spPr>
              <a:xfrm rot="16200000" flipH="1">
                <a:off x="4473820" y="3425291"/>
                <a:ext cx="450275" cy="501565"/>
              </a:xfrm>
              <a:prstGeom prst="bentConnector3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1" name="Elbow Connector 310"/>
              <p:cNvCxnSpPr>
                <a:stCxn id="307" idx="2"/>
              </p:cNvCxnSpPr>
              <p:nvPr/>
            </p:nvCxnSpPr>
            <p:spPr>
              <a:xfrm rot="5400000">
                <a:off x="3803073" y="4350615"/>
                <a:ext cx="426028" cy="33770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2" name="Elbow Connector 311"/>
              <p:cNvCxnSpPr>
                <a:stCxn id="307" idx="2"/>
              </p:cNvCxnSpPr>
              <p:nvPr/>
            </p:nvCxnSpPr>
            <p:spPr>
              <a:xfrm rot="5400000">
                <a:off x="3966151" y="4525240"/>
                <a:ext cx="437573" cy="1"/>
              </a:xfrm>
              <a:prstGeom prst="bentConnector3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3" name="Elbow Connector 312"/>
              <p:cNvCxnSpPr>
                <a:stCxn id="307" idx="2"/>
              </p:cNvCxnSpPr>
              <p:nvPr/>
            </p:nvCxnSpPr>
            <p:spPr>
              <a:xfrm rot="16200000" flipH="1">
                <a:off x="4156074" y="4335316"/>
                <a:ext cx="437573" cy="379845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4" name="Elbow Connector 313"/>
              <p:cNvCxnSpPr>
                <a:stCxn id="308" idx="2"/>
              </p:cNvCxnSpPr>
              <p:nvPr/>
            </p:nvCxnSpPr>
            <p:spPr>
              <a:xfrm rot="5400000">
                <a:off x="4674667" y="4480502"/>
                <a:ext cx="437575" cy="112568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5" name="Elbow Connector 314"/>
              <p:cNvCxnSpPr>
                <a:stCxn id="308" idx="2"/>
              </p:cNvCxnSpPr>
              <p:nvPr/>
            </p:nvCxnSpPr>
            <p:spPr>
              <a:xfrm rot="16200000" flipH="1">
                <a:off x="4847273" y="4420465"/>
                <a:ext cx="437573" cy="232641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6" name="Oval 315"/>
              <p:cNvSpPr/>
              <p:nvPr/>
            </p:nvSpPr>
            <p:spPr>
              <a:xfrm>
                <a:off x="3740440" y="4732481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/>
              <p:cNvSpPr/>
              <p:nvPr/>
            </p:nvSpPr>
            <p:spPr>
              <a:xfrm>
                <a:off x="4063133" y="4744027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/>
              <p:cNvSpPr/>
              <p:nvPr/>
            </p:nvSpPr>
            <p:spPr>
              <a:xfrm>
                <a:off x="4442977" y="4733635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/>
              <p:cNvSpPr/>
              <p:nvPr/>
            </p:nvSpPr>
            <p:spPr>
              <a:xfrm>
                <a:off x="4727489" y="4744027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/>
              <p:cNvSpPr/>
              <p:nvPr/>
            </p:nvSpPr>
            <p:spPr>
              <a:xfrm>
                <a:off x="5072699" y="4744027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9" name="Rounded Rectangle 298"/>
            <p:cNvSpPr/>
            <p:nvPr/>
          </p:nvSpPr>
          <p:spPr>
            <a:xfrm>
              <a:off x="3135794" y="3460863"/>
              <a:ext cx="348587" cy="33493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0" name="Elbow Connector 299"/>
            <p:cNvCxnSpPr>
              <a:stCxn id="299" idx="2"/>
            </p:cNvCxnSpPr>
            <p:nvPr/>
          </p:nvCxnSpPr>
          <p:spPr>
            <a:xfrm rot="5400000">
              <a:off x="3086126" y="3923482"/>
              <a:ext cx="351642" cy="96280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1" name="Elbow Connector 300"/>
            <p:cNvCxnSpPr>
              <a:stCxn id="299" idx="2"/>
            </p:cNvCxnSpPr>
            <p:nvPr/>
          </p:nvCxnSpPr>
          <p:spPr>
            <a:xfrm rot="16200000" flipH="1">
              <a:off x="3233757" y="3872132"/>
              <a:ext cx="351641" cy="198980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2" name="Oval 301"/>
            <p:cNvSpPr/>
            <p:nvPr/>
          </p:nvSpPr>
          <p:spPr>
            <a:xfrm>
              <a:off x="3119995" y="4138164"/>
              <a:ext cx="187623" cy="18556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/>
            <p:cNvSpPr/>
            <p:nvPr/>
          </p:nvSpPr>
          <p:spPr>
            <a:xfrm>
              <a:off x="3415256" y="4138164"/>
              <a:ext cx="187623" cy="18556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4" name="Elbow Connector 303"/>
            <p:cNvCxnSpPr>
              <a:stCxn id="305" idx="2"/>
              <a:endCxn id="299" idx="0"/>
            </p:cNvCxnSpPr>
            <p:nvPr/>
          </p:nvCxnSpPr>
          <p:spPr>
            <a:xfrm rot="5400000">
              <a:off x="3158689" y="3265484"/>
              <a:ext cx="346778" cy="43980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1" name="Group 320"/>
          <p:cNvGrpSpPr/>
          <p:nvPr/>
        </p:nvGrpSpPr>
        <p:grpSpPr>
          <a:xfrm>
            <a:off x="813739" y="3889699"/>
            <a:ext cx="309797" cy="338937"/>
            <a:chOff x="2936359" y="2715124"/>
            <a:chExt cx="2130934" cy="1623670"/>
          </a:xfrm>
        </p:grpSpPr>
        <p:grpSp>
          <p:nvGrpSpPr>
            <p:cNvPr id="322" name="Group 321"/>
            <p:cNvGrpSpPr/>
            <p:nvPr/>
          </p:nvGrpSpPr>
          <p:grpSpPr>
            <a:xfrm>
              <a:off x="2936359" y="2715124"/>
              <a:ext cx="2130934" cy="1623670"/>
              <a:chOff x="2800638" y="2954481"/>
              <a:chExt cx="2491424" cy="2020456"/>
            </a:xfrm>
          </p:grpSpPr>
          <p:sp>
            <p:nvSpPr>
              <p:cNvPr id="329" name="Rounded Rectangle 328"/>
              <p:cNvSpPr/>
              <p:nvPr/>
            </p:nvSpPr>
            <p:spPr>
              <a:xfrm>
                <a:off x="2800638" y="2954481"/>
                <a:ext cx="976745" cy="49645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Rounded Rectangle 329"/>
              <p:cNvSpPr/>
              <p:nvPr/>
            </p:nvSpPr>
            <p:spPr>
              <a:xfrm>
                <a:off x="3959802" y="2954481"/>
                <a:ext cx="976745" cy="49645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1" name="Rounded Rectangle 330"/>
              <p:cNvSpPr/>
              <p:nvPr/>
            </p:nvSpPr>
            <p:spPr>
              <a:xfrm>
                <a:off x="3959802" y="3888508"/>
                <a:ext cx="450272" cy="41794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Rounded Rectangle 331"/>
              <p:cNvSpPr/>
              <p:nvPr/>
            </p:nvSpPr>
            <p:spPr>
              <a:xfrm>
                <a:off x="4745960" y="3901210"/>
                <a:ext cx="407557" cy="416789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3" name="Elbow Connector 332"/>
              <p:cNvCxnSpPr>
                <a:stCxn id="330" idx="2"/>
                <a:endCxn id="331" idx="0"/>
              </p:cNvCxnSpPr>
              <p:nvPr/>
            </p:nvCxnSpPr>
            <p:spPr>
              <a:xfrm rot="5400000">
                <a:off x="4097771" y="3538104"/>
                <a:ext cx="437572" cy="263236"/>
              </a:xfrm>
              <a:prstGeom prst="bentConnector3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4" name="Elbow Connector 333"/>
              <p:cNvCxnSpPr>
                <a:stCxn id="330" idx="2"/>
                <a:endCxn id="332" idx="0"/>
              </p:cNvCxnSpPr>
              <p:nvPr/>
            </p:nvCxnSpPr>
            <p:spPr>
              <a:xfrm rot="16200000" flipH="1">
                <a:off x="4473820" y="3425291"/>
                <a:ext cx="450275" cy="501565"/>
              </a:xfrm>
              <a:prstGeom prst="bentConnector3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5" name="Elbow Connector 334"/>
              <p:cNvCxnSpPr>
                <a:stCxn id="331" idx="2"/>
              </p:cNvCxnSpPr>
              <p:nvPr/>
            </p:nvCxnSpPr>
            <p:spPr>
              <a:xfrm rot="5400000">
                <a:off x="3803073" y="4350615"/>
                <a:ext cx="426028" cy="33770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6" name="Elbow Connector 335"/>
              <p:cNvCxnSpPr>
                <a:stCxn id="331" idx="2"/>
              </p:cNvCxnSpPr>
              <p:nvPr/>
            </p:nvCxnSpPr>
            <p:spPr>
              <a:xfrm rot="5400000">
                <a:off x="3966151" y="4525240"/>
                <a:ext cx="437573" cy="1"/>
              </a:xfrm>
              <a:prstGeom prst="bentConnector3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7" name="Elbow Connector 336"/>
              <p:cNvCxnSpPr>
                <a:stCxn id="331" idx="2"/>
              </p:cNvCxnSpPr>
              <p:nvPr/>
            </p:nvCxnSpPr>
            <p:spPr>
              <a:xfrm rot="16200000" flipH="1">
                <a:off x="4156074" y="4335316"/>
                <a:ext cx="437573" cy="379845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8" name="Elbow Connector 337"/>
              <p:cNvCxnSpPr>
                <a:stCxn id="332" idx="2"/>
              </p:cNvCxnSpPr>
              <p:nvPr/>
            </p:nvCxnSpPr>
            <p:spPr>
              <a:xfrm rot="5400000">
                <a:off x="4674667" y="4480502"/>
                <a:ext cx="437575" cy="112568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9" name="Elbow Connector 338"/>
              <p:cNvCxnSpPr>
                <a:stCxn id="332" idx="2"/>
              </p:cNvCxnSpPr>
              <p:nvPr/>
            </p:nvCxnSpPr>
            <p:spPr>
              <a:xfrm rot="16200000" flipH="1">
                <a:off x="4847273" y="4420465"/>
                <a:ext cx="437573" cy="232641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0" name="Oval 339"/>
              <p:cNvSpPr/>
              <p:nvPr/>
            </p:nvSpPr>
            <p:spPr>
              <a:xfrm>
                <a:off x="3740440" y="4732481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Oval 340"/>
              <p:cNvSpPr/>
              <p:nvPr/>
            </p:nvSpPr>
            <p:spPr>
              <a:xfrm>
                <a:off x="4063133" y="4744027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Oval 341"/>
              <p:cNvSpPr/>
              <p:nvPr/>
            </p:nvSpPr>
            <p:spPr>
              <a:xfrm>
                <a:off x="4442977" y="4733635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/>
              <p:cNvSpPr/>
              <p:nvPr/>
            </p:nvSpPr>
            <p:spPr>
              <a:xfrm>
                <a:off x="4727489" y="4744027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/>
              <p:cNvSpPr/>
              <p:nvPr/>
            </p:nvSpPr>
            <p:spPr>
              <a:xfrm>
                <a:off x="5072699" y="4744027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3" name="Rounded Rectangle 322"/>
            <p:cNvSpPr/>
            <p:nvPr/>
          </p:nvSpPr>
          <p:spPr>
            <a:xfrm>
              <a:off x="3135794" y="3460863"/>
              <a:ext cx="348587" cy="33493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4" name="Elbow Connector 323"/>
            <p:cNvCxnSpPr>
              <a:stCxn id="323" idx="2"/>
            </p:cNvCxnSpPr>
            <p:nvPr/>
          </p:nvCxnSpPr>
          <p:spPr>
            <a:xfrm rot="5400000">
              <a:off x="3086126" y="3923482"/>
              <a:ext cx="351642" cy="96280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5" name="Elbow Connector 324"/>
            <p:cNvCxnSpPr>
              <a:stCxn id="323" idx="2"/>
            </p:cNvCxnSpPr>
            <p:nvPr/>
          </p:nvCxnSpPr>
          <p:spPr>
            <a:xfrm rot="16200000" flipH="1">
              <a:off x="3233757" y="3872132"/>
              <a:ext cx="351641" cy="198980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6" name="Oval 325"/>
            <p:cNvSpPr/>
            <p:nvPr/>
          </p:nvSpPr>
          <p:spPr>
            <a:xfrm>
              <a:off x="3119995" y="4138164"/>
              <a:ext cx="187623" cy="18556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/>
            <p:cNvSpPr/>
            <p:nvPr/>
          </p:nvSpPr>
          <p:spPr>
            <a:xfrm>
              <a:off x="3415256" y="4138164"/>
              <a:ext cx="187623" cy="18556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8" name="Elbow Connector 327"/>
            <p:cNvCxnSpPr>
              <a:stCxn id="329" idx="2"/>
              <a:endCxn id="323" idx="0"/>
            </p:cNvCxnSpPr>
            <p:nvPr/>
          </p:nvCxnSpPr>
          <p:spPr>
            <a:xfrm rot="5400000">
              <a:off x="3158689" y="3265484"/>
              <a:ext cx="346778" cy="43980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5" name="Group 344"/>
          <p:cNvGrpSpPr/>
          <p:nvPr/>
        </p:nvGrpSpPr>
        <p:grpSpPr>
          <a:xfrm>
            <a:off x="779395" y="2907583"/>
            <a:ext cx="309797" cy="338937"/>
            <a:chOff x="2936359" y="2715124"/>
            <a:chExt cx="2130934" cy="1623670"/>
          </a:xfrm>
        </p:grpSpPr>
        <p:grpSp>
          <p:nvGrpSpPr>
            <p:cNvPr id="346" name="Group 345"/>
            <p:cNvGrpSpPr/>
            <p:nvPr/>
          </p:nvGrpSpPr>
          <p:grpSpPr>
            <a:xfrm>
              <a:off x="2936359" y="2715124"/>
              <a:ext cx="2130934" cy="1623670"/>
              <a:chOff x="2800638" y="2954481"/>
              <a:chExt cx="2491424" cy="2020456"/>
            </a:xfrm>
          </p:grpSpPr>
          <p:sp>
            <p:nvSpPr>
              <p:cNvPr id="353" name="Rounded Rectangle 352"/>
              <p:cNvSpPr/>
              <p:nvPr/>
            </p:nvSpPr>
            <p:spPr>
              <a:xfrm>
                <a:off x="2800638" y="2954481"/>
                <a:ext cx="976745" cy="49645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Rounded Rectangle 353"/>
              <p:cNvSpPr/>
              <p:nvPr/>
            </p:nvSpPr>
            <p:spPr>
              <a:xfrm>
                <a:off x="3959802" y="2954481"/>
                <a:ext cx="976745" cy="49645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5" name="Rounded Rectangle 354"/>
              <p:cNvSpPr/>
              <p:nvPr/>
            </p:nvSpPr>
            <p:spPr>
              <a:xfrm>
                <a:off x="3959802" y="3888508"/>
                <a:ext cx="450272" cy="41794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Rounded Rectangle 355"/>
              <p:cNvSpPr/>
              <p:nvPr/>
            </p:nvSpPr>
            <p:spPr>
              <a:xfrm>
                <a:off x="4745960" y="3901210"/>
                <a:ext cx="407557" cy="416789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7" name="Elbow Connector 356"/>
              <p:cNvCxnSpPr>
                <a:stCxn id="354" idx="2"/>
                <a:endCxn id="355" idx="0"/>
              </p:cNvCxnSpPr>
              <p:nvPr/>
            </p:nvCxnSpPr>
            <p:spPr>
              <a:xfrm rot="5400000">
                <a:off x="4097771" y="3538104"/>
                <a:ext cx="437572" cy="263236"/>
              </a:xfrm>
              <a:prstGeom prst="bentConnector3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8" name="Elbow Connector 357"/>
              <p:cNvCxnSpPr>
                <a:stCxn id="354" idx="2"/>
                <a:endCxn id="356" idx="0"/>
              </p:cNvCxnSpPr>
              <p:nvPr/>
            </p:nvCxnSpPr>
            <p:spPr>
              <a:xfrm rot="16200000" flipH="1">
                <a:off x="4473820" y="3425291"/>
                <a:ext cx="450275" cy="501565"/>
              </a:xfrm>
              <a:prstGeom prst="bentConnector3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9" name="Elbow Connector 358"/>
              <p:cNvCxnSpPr>
                <a:stCxn id="355" idx="2"/>
              </p:cNvCxnSpPr>
              <p:nvPr/>
            </p:nvCxnSpPr>
            <p:spPr>
              <a:xfrm rot="5400000">
                <a:off x="3803073" y="4350615"/>
                <a:ext cx="426028" cy="33770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0" name="Elbow Connector 359"/>
              <p:cNvCxnSpPr>
                <a:stCxn id="355" idx="2"/>
              </p:cNvCxnSpPr>
              <p:nvPr/>
            </p:nvCxnSpPr>
            <p:spPr>
              <a:xfrm rot="5400000">
                <a:off x="3966151" y="4525240"/>
                <a:ext cx="437573" cy="1"/>
              </a:xfrm>
              <a:prstGeom prst="bentConnector3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1" name="Elbow Connector 360"/>
              <p:cNvCxnSpPr>
                <a:stCxn id="355" idx="2"/>
              </p:cNvCxnSpPr>
              <p:nvPr/>
            </p:nvCxnSpPr>
            <p:spPr>
              <a:xfrm rot="16200000" flipH="1">
                <a:off x="4156074" y="4335316"/>
                <a:ext cx="437573" cy="379845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2" name="Elbow Connector 361"/>
              <p:cNvCxnSpPr>
                <a:stCxn id="356" idx="2"/>
              </p:cNvCxnSpPr>
              <p:nvPr/>
            </p:nvCxnSpPr>
            <p:spPr>
              <a:xfrm rot="5400000">
                <a:off x="4674667" y="4480502"/>
                <a:ext cx="437575" cy="112568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3" name="Elbow Connector 362"/>
              <p:cNvCxnSpPr>
                <a:stCxn id="356" idx="2"/>
              </p:cNvCxnSpPr>
              <p:nvPr/>
            </p:nvCxnSpPr>
            <p:spPr>
              <a:xfrm rot="16200000" flipH="1">
                <a:off x="4847273" y="4420465"/>
                <a:ext cx="437573" cy="232641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64" name="Oval 363"/>
              <p:cNvSpPr/>
              <p:nvPr/>
            </p:nvSpPr>
            <p:spPr>
              <a:xfrm>
                <a:off x="3740440" y="4732481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/>
              <p:cNvSpPr/>
              <p:nvPr/>
            </p:nvSpPr>
            <p:spPr>
              <a:xfrm>
                <a:off x="4063133" y="4744027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/>
              <p:cNvSpPr/>
              <p:nvPr/>
            </p:nvSpPr>
            <p:spPr>
              <a:xfrm>
                <a:off x="4442977" y="4733635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Oval 366"/>
              <p:cNvSpPr/>
              <p:nvPr/>
            </p:nvSpPr>
            <p:spPr>
              <a:xfrm>
                <a:off x="4727489" y="4744027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Oval 367"/>
              <p:cNvSpPr/>
              <p:nvPr/>
            </p:nvSpPr>
            <p:spPr>
              <a:xfrm>
                <a:off x="5072699" y="4744027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7" name="Rounded Rectangle 346"/>
            <p:cNvSpPr/>
            <p:nvPr/>
          </p:nvSpPr>
          <p:spPr>
            <a:xfrm>
              <a:off x="3135794" y="3460863"/>
              <a:ext cx="348587" cy="33493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8" name="Elbow Connector 347"/>
            <p:cNvCxnSpPr>
              <a:stCxn id="347" idx="2"/>
            </p:cNvCxnSpPr>
            <p:nvPr/>
          </p:nvCxnSpPr>
          <p:spPr>
            <a:xfrm rot="5400000">
              <a:off x="3086126" y="3923482"/>
              <a:ext cx="351642" cy="96280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9" name="Elbow Connector 348"/>
            <p:cNvCxnSpPr>
              <a:stCxn id="347" idx="2"/>
            </p:cNvCxnSpPr>
            <p:nvPr/>
          </p:nvCxnSpPr>
          <p:spPr>
            <a:xfrm rot="16200000" flipH="1">
              <a:off x="3233757" y="3872132"/>
              <a:ext cx="351641" cy="198980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50" name="Oval 349"/>
            <p:cNvSpPr/>
            <p:nvPr/>
          </p:nvSpPr>
          <p:spPr>
            <a:xfrm>
              <a:off x="3119995" y="4138164"/>
              <a:ext cx="187623" cy="18556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/>
            <p:cNvSpPr/>
            <p:nvPr/>
          </p:nvSpPr>
          <p:spPr>
            <a:xfrm>
              <a:off x="3415256" y="4138164"/>
              <a:ext cx="187623" cy="18556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2" name="Elbow Connector 351"/>
            <p:cNvCxnSpPr>
              <a:stCxn id="353" idx="2"/>
              <a:endCxn id="347" idx="0"/>
            </p:cNvCxnSpPr>
            <p:nvPr/>
          </p:nvCxnSpPr>
          <p:spPr>
            <a:xfrm rot="5400000">
              <a:off x="3158689" y="3265484"/>
              <a:ext cx="346778" cy="43980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3" name="TextBox 372"/>
          <p:cNvSpPr txBox="1"/>
          <p:nvPr/>
        </p:nvSpPr>
        <p:spPr>
          <a:xfrm>
            <a:off x="2614103" y="4977093"/>
            <a:ext cx="134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peripheral</a:t>
            </a:r>
            <a:endParaRPr lang="en-US" dirty="0"/>
          </a:p>
        </p:txBody>
      </p:sp>
      <p:sp>
        <p:nvSpPr>
          <p:cNvPr id="374" name="TextBox 373"/>
          <p:cNvSpPr txBox="1"/>
          <p:nvPr/>
        </p:nvSpPr>
        <p:spPr>
          <a:xfrm>
            <a:off x="2703086" y="5538994"/>
            <a:ext cx="983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users</a:t>
            </a:r>
            <a:endParaRPr lang="en-US" dirty="0"/>
          </a:p>
        </p:txBody>
      </p:sp>
      <p:sp>
        <p:nvSpPr>
          <p:cNvPr id="375" name="TextBox 374"/>
          <p:cNvSpPr txBox="1"/>
          <p:nvPr/>
        </p:nvSpPr>
        <p:spPr>
          <a:xfrm>
            <a:off x="2677937" y="4503318"/>
            <a:ext cx="120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econdary</a:t>
            </a:r>
            <a:endParaRPr lang="en-US" dirty="0"/>
          </a:p>
        </p:txBody>
      </p:sp>
      <p:sp>
        <p:nvSpPr>
          <p:cNvPr id="377" name="Line Callout 1 376"/>
          <p:cNvSpPr/>
          <p:nvPr/>
        </p:nvSpPr>
        <p:spPr>
          <a:xfrm>
            <a:off x="6785360" y="1632419"/>
            <a:ext cx="2050126" cy="742801"/>
          </a:xfrm>
          <a:prstGeom prst="borderCallout1">
            <a:avLst>
              <a:gd name="adj1" fmla="val 48279"/>
              <a:gd name="adj2" fmla="val -1418"/>
              <a:gd name="adj3" fmla="val 225564"/>
              <a:gd name="adj4" fmla="val -15052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Core contains canon managed by a small group of core participants</a:t>
            </a:r>
            <a:endParaRPr lang="en-US" sz="1200" dirty="0"/>
          </a:p>
        </p:txBody>
      </p:sp>
      <p:sp>
        <p:nvSpPr>
          <p:cNvPr id="378" name="Line Callout 1 377"/>
          <p:cNvSpPr/>
          <p:nvPr/>
        </p:nvSpPr>
        <p:spPr>
          <a:xfrm>
            <a:off x="6785360" y="2831023"/>
            <a:ext cx="2050126" cy="860832"/>
          </a:xfrm>
          <a:prstGeom prst="borderCallout1">
            <a:avLst>
              <a:gd name="adj1" fmla="val 48279"/>
              <a:gd name="adj2" fmla="val -1418"/>
              <a:gd name="adj3" fmla="val 99470"/>
              <a:gd name="adj4" fmla="val -12643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Secondary contains new and/or competing models and newer contributors</a:t>
            </a:r>
            <a:endParaRPr lang="en-US" sz="1200" dirty="0"/>
          </a:p>
        </p:txBody>
      </p:sp>
      <p:sp>
        <p:nvSpPr>
          <p:cNvPr id="379" name="Line Callout 1 378"/>
          <p:cNvSpPr/>
          <p:nvPr/>
        </p:nvSpPr>
        <p:spPr>
          <a:xfrm>
            <a:off x="6785360" y="4013714"/>
            <a:ext cx="2050126" cy="639508"/>
          </a:xfrm>
          <a:prstGeom prst="borderCallout1">
            <a:avLst>
              <a:gd name="adj1" fmla="val 48279"/>
              <a:gd name="adj2" fmla="val -1418"/>
              <a:gd name="adj3" fmla="val 74054"/>
              <a:gd name="adj4" fmla="val -10750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Peripheral contains utilitarian contributions and contributors</a:t>
            </a:r>
            <a:endParaRPr lang="en-US" sz="1200" dirty="0"/>
          </a:p>
        </p:txBody>
      </p:sp>
      <p:sp>
        <p:nvSpPr>
          <p:cNvPr id="380" name="Line Callout 1 379"/>
          <p:cNvSpPr/>
          <p:nvPr/>
        </p:nvSpPr>
        <p:spPr>
          <a:xfrm>
            <a:off x="6785360" y="4969189"/>
            <a:ext cx="2050126" cy="754471"/>
          </a:xfrm>
          <a:prstGeom prst="borderCallout1">
            <a:avLst>
              <a:gd name="adj1" fmla="val 48279"/>
              <a:gd name="adj2" fmla="val -1418"/>
              <a:gd name="adj3" fmla="val 64156"/>
              <a:gd name="adj4" fmla="val -11915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Many many users who do not contribute to domain content but use it for systems</a:t>
            </a:r>
            <a:endParaRPr lang="en-US" sz="1200" dirty="0"/>
          </a:p>
        </p:txBody>
      </p:sp>
      <p:cxnSp>
        <p:nvCxnSpPr>
          <p:cNvPr id="382" name="Straight Arrow Connector 381"/>
          <p:cNvCxnSpPr/>
          <p:nvPr/>
        </p:nvCxnSpPr>
        <p:spPr>
          <a:xfrm flipV="1">
            <a:off x="1293477" y="3994415"/>
            <a:ext cx="1501538" cy="1580987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3" name="TextBox 382"/>
          <p:cNvSpPr txBox="1"/>
          <p:nvPr/>
        </p:nvSpPr>
        <p:spPr>
          <a:xfrm rot="18894711">
            <a:off x="-10248" y="4884760"/>
            <a:ext cx="2439082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Content and users compete to move inwards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66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 Fitness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25039"/>
            <a:ext cx="8229600" cy="5284787"/>
          </a:xfrm>
        </p:spPr>
        <p:txBody>
          <a:bodyPr/>
          <a:lstStyle/>
          <a:p>
            <a:r>
              <a:rPr lang="en-US" dirty="0" smtClean="0"/>
              <a:t>Intrinsic properties</a:t>
            </a:r>
          </a:p>
          <a:p>
            <a:pPr lvl="2"/>
            <a:r>
              <a:rPr lang="en-US" dirty="0" smtClean="0"/>
              <a:t>Readability</a:t>
            </a:r>
          </a:p>
          <a:p>
            <a:pPr lvl="2"/>
            <a:r>
              <a:rPr lang="en-US" dirty="0" smtClean="0"/>
              <a:t>Accessibility, etc.</a:t>
            </a:r>
          </a:p>
          <a:p>
            <a:r>
              <a:rPr lang="en-US" dirty="0" smtClean="0"/>
              <a:t>Application Criteria</a:t>
            </a:r>
          </a:p>
          <a:p>
            <a:pPr lvl="2"/>
            <a:r>
              <a:rPr lang="en-US" dirty="0" smtClean="0"/>
              <a:t>Success in systems</a:t>
            </a:r>
          </a:p>
          <a:p>
            <a:pPr lvl="2"/>
            <a:r>
              <a:rPr lang="en-US" dirty="0" smtClean="0"/>
              <a:t>Defeater resistance, etc.</a:t>
            </a:r>
          </a:p>
          <a:p>
            <a:r>
              <a:rPr lang="en-US" dirty="0" smtClean="0"/>
              <a:t>Domain Representation</a:t>
            </a:r>
          </a:p>
          <a:p>
            <a:pPr lvl="2"/>
            <a:r>
              <a:rPr lang="en-US" dirty="0" smtClean="0"/>
              <a:t>Completeness</a:t>
            </a:r>
          </a:p>
          <a:p>
            <a:pPr lvl="2"/>
            <a:r>
              <a:rPr lang="en-US" dirty="0" smtClean="0"/>
              <a:t>Specificity</a:t>
            </a:r>
          </a:p>
          <a:p>
            <a:pPr lvl="2"/>
            <a:r>
              <a:rPr lang="en-US" dirty="0" smtClean="0"/>
              <a:t>Model space</a:t>
            </a:r>
          </a:p>
          <a:p>
            <a:r>
              <a:rPr lang="en-US" dirty="0" smtClean="0"/>
              <a:t>Others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 - New Results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134E76E-43B5-7546-A65B-D7B7E50C55E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21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Planes of Assurance </a:t>
            </a:r>
            <a:br>
              <a:rPr lang="en-US" dirty="0" smtClean="0"/>
            </a:br>
            <a:r>
              <a:rPr lang="en-US" dirty="0" smtClean="0"/>
              <a:t>Knowledge Ecology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436688"/>
            <a:ext cx="6744502" cy="2238025"/>
          </a:xfrm>
        </p:spPr>
        <p:txBody>
          <a:bodyPr/>
          <a:lstStyle/>
          <a:p>
            <a:r>
              <a:rPr lang="en-US" dirty="0" smtClean="0"/>
              <a:t>A knowledge ecology has three planes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 - New Results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134E76E-43B5-7546-A65B-D7B7E50C55E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58398" y="3769100"/>
            <a:ext cx="5039840" cy="1702257"/>
          </a:xfrm>
          <a:prstGeom prst="rect">
            <a:avLst/>
          </a:prstGeom>
          <a:scene3d>
            <a:camera prst="orthographicFront">
              <a:rot lat="18961832" lon="3796069" rev="18357496"/>
            </a:camera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CLASS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958398" y="2925845"/>
            <a:ext cx="5039840" cy="1702257"/>
          </a:xfrm>
          <a:prstGeom prst="rect">
            <a:avLst/>
          </a:prstGeom>
          <a:scene3d>
            <a:camera prst="orthographicFront">
              <a:rot lat="18961833" lon="3796068" rev="18357503"/>
            </a:camera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Domain Experts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2169400" y="1972456"/>
            <a:ext cx="5039840" cy="1702257"/>
          </a:xfrm>
          <a:prstGeom prst="rect">
            <a:avLst/>
          </a:prstGeom>
          <a:scene3d>
            <a:camera prst="orthographicFront">
              <a:rot lat="18961833" lon="3796068" rev="18357503"/>
            </a:camera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Arguments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55595" y="4225131"/>
            <a:ext cx="1939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Technological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595" y="3359329"/>
            <a:ext cx="967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Social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595" y="2548729"/>
            <a:ext cx="1913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Informational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54960" y="4365867"/>
            <a:ext cx="17797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CRRs, SIRs,</a:t>
            </a:r>
          </a:p>
          <a:p>
            <a:r>
              <a:rPr lang="en-US" sz="2400" dirty="0" smtClean="0">
                <a:solidFill>
                  <a:srgbClr val="000090"/>
                </a:solidFill>
              </a:rPr>
              <a:t>CARs, Wikis,</a:t>
            </a:r>
          </a:p>
          <a:p>
            <a:r>
              <a:rPr lang="en-US" sz="2400" dirty="0" smtClean="0">
                <a:solidFill>
                  <a:srgbClr val="000090"/>
                </a:solidFill>
              </a:rPr>
              <a:t>Message</a:t>
            </a:r>
          </a:p>
          <a:p>
            <a:r>
              <a:rPr lang="en-US" sz="2400" dirty="0" smtClean="0">
                <a:solidFill>
                  <a:srgbClr val="000090"/>
                </a:solidFill>
              </a:rPr>
              <a:t>Boards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23962" y="3559649"/>
            <a:ext cx="1337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Domains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23962" y="2307610"/>
            <a:ext cx="167355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Arguments,</a:t>
            </a:r>
          </a:p>
          <a:p>
            <a:r>
              <a:rPr lang="en-US" sz="2400" dirty="0" smtClean="0">
                <a:solidFill>
                  <a:srgbClr val="000090"/>
                </a:solidFill>
              </a:rPr>
              <a:t>Cases,</a:t>
            </a:r>
          </a:p>
          <a:p>
            <a:r>
              <a:rPr lang="en-US" sz="2400" dirty="0" smtClean="0">
                <a:solidFill>
                  <a:srgbClr val="000090"/>
                </a:solidFill>
              </a:rPr>
              <a:t>Standards</a:t>
            </a:r>
          </a:p>
        </p:txBody>
      </p:sp>
    </p:spTree>
    <p:extLst>
      <p:ext uri="{BB962C8B-B14F-4D97-AF65-F5344CB8AC3E}">
        <p14:creationId xmlns:p14="http://schemas.microsoft.com/office/powerpoint/2010/main" val="1540031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Thoughts</a:t>
            </a:r>
            <a:br>
              <a:rPr lang="en-US" dirty="0" smtClean="0"/>
            </a:br>
            <a:r>
              <a:rPr lang="en-US" dirty="0" smtClean="0"/>
              <a:t>and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317986"/>
            <a:ext cx="8229600" cy="5038364"/>
          </a:xfrm>
        </p:spPr>
        <p:txBody>
          <a:bodyPr/>
          <a:lstStyle/>
          <a:p>
            <a:r>
              <a:rPr lang="en-US" sz="2400" dirty="0" smtClean="0"/>
              <a:t>Regulators </a:t>
            </a:r>
            <a:r>
              <a:rPr lang="en-US" sz="2400" dirty="0" smtClean="0"/>
              <a:t>will play an important role in a competitive assurance knowledge ecology. How </a:t>
            </a:r>
            <a:r>
              <a:rPr lang="en-US" sz="2400" dirty="0" smtClean="0"/>
              <a:t>this will occur is a subject of research.</a:t>
            </a:r>
            <a:endParaRPr lang="en-US" sz="2400" dirty="0" smtClean="0"/>
          </a:p>
          <a:p>
            <a:r>
              <a:rPr lang="en-US" sz="2400" dirty="0" smtClean="0"/>
              <a:t>What would happen if key engineering disciplines maintained explicit assurance arguments as part of their knowledge canon? </a:t>
            </a:r>
            <a:r>
              <a:rPr lang="en-US" sz="2200" dirty="0" smtClean="0"/>
              <a:t>Examples:</a:t>
            </a:r>
          </a:p>
          <a:p>
            <a:pPr lvl="1"/>
            <a:r>
              <a:rPr lang="en-US" sz="2200" dirty="0" smtClean="0"/>
              <a:t>How do we assure a soft real-time budget?</a:t>
            </a:r>
          </a:p>
          <a:p>
            <a:pPr lvl="1"/>
            <a:r>
              <a:rPr lang="en-US" sz="2200" dirty="0" smtClean="0"/>
              <a:t>How do we assure prevention of SQL injection attacks?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CLASS - New Results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134E76E-43B5-7546-A65B-D7B7E50C55E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215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 - New Results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134E76E-43B5-7546-A65B-D7B7E50C55E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6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Explicating Domain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Implicit domain arguments are</a:t>
            </a:r>
          </a:p>
          <a:p>
            <a:pPr lvl="1"/>
            <a:r>
              <a:rPr lang="en-US" dirty="0" smtClean="0"/>
              <a:t>Fuzzy</a:t>
            </a:r>
          </a:p>
          <a:p>
            <a:pPr lvl="1"/>
            <a:r>
              <a:rPr lang="en-US" dirty="0" smtClean="0"/>
              <a:t>Overlapping</a:t>
            </a:r>
          </a:p>
          <a:p>
            <a:pPr lvl="1"/>
            <a:r>
              <a:rPr lang="en-US" dirty="0" smtClean="0"/>
              <a:t>Natural </a:t>
            </a:r>
            <a:r>
              <a:rPr lang="en-US" i="1" dirty="0" smtClean="0"/>
              <a:t>ad hoc </a:t>
            </a:r>
            <a:r>
              <a:rPr lang="en-US" dirty="0" smtClean="0"/>
              <a:t>arguments</a:t>
            </a:r>
            <a:endParaRPr lang="en-US" dirty="0"/>
          </a:p>
          <a:p>
            <a:r>
              <a:rPr lang="en-US" dirty="0" smtClean="0"/>
              <a:t>Argument experts can help </a:t>
            </a:r>
          </a:p>
          <a:p>
            <a:pPr lvl="1"/>
            <a:r>
              <a:rPr lang="en-US" dirty="0" smtClean="0"/>
              <a:t>Separate out arguments</a:t>
            </a:r>
          </a:p>
          <a:p>
            <a:pPr lvl="1"/>
            <a:r>
              <a:rPr lang="en-US" dirty="0" smtClean="0"/>
              <a:t>capture them in a rigorous form</a:t>
            </a:r>
          </a:p>
          <a:p>
            <a:pPr lvl="1"/>
            <a:r>
              <a:rPr lang="en-US" dirty="0" smtClean="0"/>
              <a:t>Identify patterns within the natural argument, post-fact, to help improve their </a:t>
            </a:r>
            <a:r>
              <a:rPr lang="en-US" dirty="0" err="1" smtClean="0"/>
              <a:t>rigour</a:t>
            </a:r>
            <a:endParaRPr lang="en-US" dirty="0"/>
          </a:p>
          <a:p>
            <a:pPr lvl="1"/>
            <a:r>
              <a:rPr lang="en-US" dirty="0" smtClean="0"/>
              <a:t>Then get out of the way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 - New Results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134E76E-43B5-7546-A65B-D7B7E50C55E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146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Transitive Assurance </a:t>
            </a:r>
            <a:br>
              <a:rPr lang="en-US" dirty="0" smtClean="0"/>
            </a:br>
            <a:r>
              <a:rPr lang="en-US" dirty="0" smtClean="0"/>
              <a:t>and the Implicit Rationale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-10588" b="-10588"/>
          <a:stretch>
            <a:fillRect/>
          </a:stretch>
        </p:blipFill>
        <p:spPr>
          <a:xfrm>
            <a:off x="457200" y="1103181"/>
            <a:ext cx="8229600" cy="416877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 - New Results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134E76E-43B5-7546-A65B-D7B7E50C55E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7364" y="5103674"/>
            <a:ext cx="7959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The Collective Rationale is Implicit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It is not encoded in the standard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111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Compose System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NOT FROM TEMPLATES!</a:t>
            </a:r>
          </a:p>
          <a:p>
            <a:r>
              <a:rPr lang="en-US" dirty="0" smtClean="0"/>
              <a:t>FROM DOMAIN ARGUMENTS</a:t>
            </a:r>
          </a:p>
          <a:p>
            <a:pPr lvl="1"/>
            <a:r>
              <a:rPr lang="en-US" dirty="0" smtClean="0"/>
              <a:t>Owner arguments</a:t>
            </a:r>
          </a:p>
          <a:p>
            <a:pPr lvl="1"/>
            <a:r>
              <a:rPr lang="en-US" dirty="0" smtClean="0"/>
              <a:t>Operator Arguments</a:t>
            </a:r>
          </a:p>
          <a:p>
            <a:pPr lvl="1"/>
            <a:r>
              <a:rPr lang="en-US" dirty="0" smtClean="0"/>
              <a:t>SME arguments</a:t>
            </a:r>
          </a:p>
          <a:p>
            <a:pPr lvl="1"/>
            <a:r>
              <a:rPr lang="en-US" dirty="0" smtClean="0"/>
              <a:t>Regulator Arguments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 - New Results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134E76E-43B5-7546-A65B-D7B7E50C55E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7127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Based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Making the implicit explicit</a:t>
            </a:r>
          </a:p>
          <a:p>
            <a:r>
              <a:rPr lang="en-US" dirty="0" smtClean="0"/>
              <a:t>Humans have implicit arguments. It is a natural thinking process.</a:t>
            </a:r>
          </a:p>
          <a:p>
            <a:pPr lvl="1"/>
            <a:r>
              <a:rPr lang="en-US" dirty="0" smtClean="0"/>
              <a:t>The arguments are always ad hoc</a:t>
            </a:r>
          </a:p>
          <a:p>
            <a:pPr lvl="1"/>
            <a:r>
              <a:rPr lang="en-US" dirty="0" smtClean="0"/>
              <a:t>They are generally fuzzy and overlapping</a:t>
            </a:r>
          </a:p>
          <a:p>
            <a:r>
              <a:rPr lang="en-US" dirty="0" smtClean="0"/>
              <a:t>They are always ad hoc. Not made from philosophical building blocks</a:t>
            </a:r>
          </a:p>
          <a:p>
            <a:r>
              <a:rPr lang="en-US" dirty="0" smtClean="0"/>
              <a:t>They can be enhanced through adoption of philosophical constructs, but not built that way.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 - New Results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134E76E-43B5-7546-A65B-D7B7E50C55E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715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as Analysis Criteria, Not 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Templates and Patterns still have an important role</a:t>
            </a:r>
          </a:p>
          <a:p>
            <a:r>
              <a:rPr lang="en-US" dirty="0" smtClean="0"/>
              <a:t>As means to critique and strengthen arguments.</a:t>
            </a:r>
          </a:p>
          <a:p>
            <a:r>
              <a:rPr lang="en-US" dirty="0" smtClean="0"/>
              <a:t>Argument experts can Identify patterns found in natural arguments and strengthen domain arguments as a result</a:t>
            </a:r>
          </a:p>
          <a:p>
            <a:r>
              <a:rPr lang="en-US" dirty="0" smtClean="0"/>
              <a:t>But capture the natural arguments first!!!!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 - New Results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134E76E-43B5-7546-A65B-D7B7E50C55E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4584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398190"/>
            <a:ext cx="8229600" cy="4168775"/>
          </a:xfrm>
        </p:spPr>
        <p:txBody>
          <a:bodyPr/>
          <a:lstStyle/>
          <a:p>
            <a:r>
              <a:rPr lang="en-US" dirty="0" smtClean="0"/>
              <a:t>Open source software is analogous</a:t>
            </a:r>
          </a:p>
          <a:p>
            <a:r>
              <a:rPr lang="en-US" dirty="0" smtClean="0"/>
              <a:t>CLASS leverages proven open source software support infrastructure</a:t>
            </a:r>
          </a:p>
          <a:p>
            <a:pPr lvl="1"/>
            <a:r>
              <a:rPr lang="en-US" dirty="0" err="1" smtClean="0"/>
              <a:t>Git</a:t>
            </a:r>
            <a:r>
              <a:rPr lang="en-US" dirty="0" smtClean="0"/>
              <a:t> =&gt; Live argument version control (Versioning)</a:t>
            </a:r>
          </a:p>
          <a:p>
            <a:pPr lvl="1"/>
            <a:r>
              <a:rPr lang="en-US" dirty="0" smtClean="0"/>
              <a:t>Repository =&gt; Domain-oriented argument resource storage and discovery. (CRR)</a:t>
            </a:r>
          </a:p>
          <a:p>
            <a:pPr lvl="1"/>
            <a:r>
              <a:rPr lang="en-US" dirty="0"/>
              <a:t>Maven =&gt; Argument Lifecycle </a:t>
            </a:r>
            <a:r>
              <a:rPr lang="en-US" dirty="0" smtClean="0"/>
              <a:t>Management (CLASS Infrastructure coded in Maven Plugins)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 - New Results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134E76E-43B5-7546-A65B-D7B7E50C55E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2971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of System Arguments:</a:t>
            </a:r>
            <a:br>
              <a:rPr lang="en-US" dirty="0" smtClean="0"/>
            </a:br>
            <a:r>
              <a:rPr lang="en-US" dirty="0" smtClean="0"/>
              <a:t>Ownership and Knowledge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383838"/>
                </a:solidFill>
              </a:rPr>
              <a:t>Dead arguments</a:t>
            </a:r>
            <a:r>
              <a:rPr lang="en-US" dirty="0" smtClean="0"/>
              <a:t>: domain experts fire and forget. Arguments aren’t updated.</a:t>
            </a:r>
          </a:p>
          <a:p>
            <a:r>
              <a:rPr lang="en-US" i="1" dirty="0" smtClean="0">
                <a:solidFill>
                  <a:srgbClr val="383838"/>
                </a:solidFill>
              </a:rPr>
              <a:t>Weak arguments</a:t>
            </a:r>
            <a:r>
              <a:rPr lang="en-US" dirty="0" smtClean="0"/>
              <a:t>: across semantic barriers</a:t>
            </a:r>
          </a:p>
          <a:p>
            <a:r>
              <a:rPr lang="en-US" i="1" dirty="0" smtClean="0">
                <a:solidFill>
                  <a:srgbClr val="383838"/>
                </a:solidFill>
              </a:rPr>
              <a:t>Ad hoc arguments</a:t>
            </a:r>
            <a:r>
              <a:rPr lang="en-US" dirty="0" smtClean="0"/>
              <a:t>: vary by system</a:t>
            </a:r>
          </a:p>
          <a:p>
            <a:r>
              <a:rPr lang="en-US" i="1" dirty="0">
                <a:solidFill>
                  <a:srgbClr val="383838"/>
                </a:solidFill>
              </a:rPr>
              <a:t>Confirmation Bias</a:t>
            </a:r>
            <a:r>
              <a:rPr lang="en-US" dirty="0"/>
              <a:t>: in system </a:t>
            </a:r>
            <a:r>
              <a:rPr lang="en-US" dirty="0" smtClean="0"/>
              <a:t>domain</a:t>
            </a:r>
          </a:p>
          <a:p>
            <a:r>
              <a:rPr lang="en-US" i="1" dirty="0" smtClean="0">
                <a:solidFill>
                  <a:srgbClr val="383838"/>
                </a:solidFill>
              </a:rPr>
              <a:t>Learning opportunities missed</a:t>
            </a:r>
            <a:r>
              <a:rPr lang="en-US" dirty="0" smtClean="0"/>
              <a:t>: Within expert domains and across similar systems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 - New Results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134E76E-43B5-7546-A65B-D7B7E50C55E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830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Method </a:t>
            </a:r>
            <a:br>
              <a:rPr lang="en-US" dirty="0" smtClean="0"/>
            </a:br>
            <a:r>
              <a:rPr lang="en-US" dirty="0" smtClean="0"/>
              <a:t>of Developing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Let’s use an explicit rationale</a:t>
            </a:r>
          </a:p>
          <a:p>
            <a:r>
              <a:rPr lang="en-US" dirty="0" smtClean="0"/>
              <a:t>Don’t make the rationale a static document.</a:t>
            </a:r>
          </a:p>
          <a:p>
            <a:r>
              <a:rPr lang="en-US" dirty="0" smtClean="0"/>
              <a:t>Make the rationale a rigorous living argument.</a:t>
            </a:r>
          </a:p>
          <a:p>
            <a:pPr lvl="1"/>
            <a:r>
              <a:rPr lang="en-US" dirty="0" smtClean="0"/>
              <a:t>Many advantageous properties emerge from the use of an argument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 - New Results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134E76E-43B5-7546-A65B-D7B7E50C55E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13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113"/>
          <p:cNvGrpSpPr/>
          <p:nvPr/>
        </p:nvGrpSpPr>
        <p:grpSpPr>
          <a:xfrm>
            <a:off x="2459118" y="1406911"/>
            <a:ext cx="3816296" cy="3725993"/>
            <a:chOff x="2682989" y="1326572"/>
            <a:chExt cx="3722715" cy="4364970"/>
          </a:xfrm>
        </p:grpSpPr>
        <p:sp>
          <p:nvSpPr>
            <p:cNvPr id="87" name="Rounded Rectangle 86"/>
            <p:cNvSpPr/>
            <p:nvPr/>
          </p:nvSpPr>
          <p:spPr>
            <a:xfrm>
              <a:off x="3160856" y="1453571"/>
              <a:ext cx="2574636" cy="914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 System S of Class C is Assured of Property Set P</a:t>
              </a:r>
              <a:endParaRPr lang="en-US" sz="1600" dirty="0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2800638" y="2954481"/>
              <a:ext cx="976745" cy="496456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3959802" y="2954481"/>
              <a:ext cx="976745" cy="49645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5166875" y="2954481"/>
              <a:ext cx="976745" cy="49645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3659042" y="3900054"/>
              <a:ext cx="450272" cy="41794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4903060" y="3901210"/>
              <a:ext cx="407558" cy="416789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Elbow Connector 92"/>
            <p:cNvCxnSpPr>
              <a:stCxn id="87" idx="2"/>
              <a:endCxn id="88" idx="0"/>
            </p:cNvCxnSpPr>
            <p:nvPr/>
          </p:nvCxnSpPr>
          <p:spPr>
            <a:xfrm rot="5400000">
              <a:off x="3575338" y="2081645"/>
              <a:ext cx="586510" cy="1159163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Elbow Connector 93"/>
            <p:cNvCxnSpPr>
              <a:stCxn id="87" idx="2"/>
              <a:endCxn id="89" idx="0"/>
            </p:cNvCxnSpPr>
            <p:nvPr/>
          </p:nvCxnSpPr>
          <p:spPr>
            <a:xfrm rot="16200000" flipH="1">
              <a:off x="4154919" y="2661225"/>
              <a:ext cx="586510" cy="1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Elbow Connector 94"/>
            <p:cNvCxnSpPr>
              <a:stCxn id="87" idx="2"/>
              <a:endCxn id="90" idx="0"/>
            </p:cNvCxnSpPr>
            <p:nvPr/>
          </p:nvCxnSpPr>
          <p:spPr>
            <a:xfrm rot="16200000" flipH="1">
              <a:off x="4758456" y="2057689"/>
              <a:ext cx="586510" cy="1207074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Elbow Connector 95"/>
            <p:cNvCxnSpPr>
              <a:stCxn id="89" idx="2"/>
              <a:endCxn id="91" idx="0"/>
            </p:cNvCxnSpPr>
            <p:nvPr/>
          </p:nvCxnSpPr>
          <p:spPr>
            <a:xfrm rot="5400000">
              <a:off x="3941618" y="3393497"/>
              <a:ext cx="449118" cy="563997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Elbow Connector 96"/>
            <p:cNvCxnSpPr>
              <a:stCxn id="89" idx="2"/>
              <a:endCxn id="92" idx="0"/>
            </p:cNvCxnSpPr>
            <p:nvPr/>
          </p:nvCxnSpPr>
          <p:spPr>
            <a:xfrm rot="16200000" flipH="1">
              <a:off x="4552370" y="3346741"/>
              <a:ext cx="450274" cy="658664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Elbow Connector 97"/>
            <p:cNvCxnSpPr>
              <a:stCxn id="91" idx="2"/>
            </p:cNvCxnSpPr>
            <p:nvPr/>
          </p:nvCxnSpPr>
          <p:spPr>
            <a:xfrm rot="5400000">
              <a:off x="3502312" y="4362161"/>
              <a:ext cx="426028" cy="337704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Elbow Connector 98"/>
            <p:cNvCxnSpPr>
              <a:stCxn id="91" idx="2"/>
            </p:cNvCxnSpPr>
            <p:nvPr/>
          </p:nvCxnSpPr>
          <p:spPr>
            <a:xfrm rot="5400000">
              <a:off x="3665391" y="4536786"/>
              <a:ext cx="437574" cy="1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Elbow Connector 99"/>
            <p:cNvCxnSpPr>
              <a:stCxn id="91" idx="2"/>
            </p:cNvCxnSpPr>
            <p:nvPr/>
          </p:nvCxnSpPr>
          <p:spPr>
            <a:xfrm rot="16200000" flipH="1">
              <a:off x="3855313" y="4346863"/>
              <a:ext cx="437574" cy="379845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88" idx="2"/>
            </p:cNvCxnSpPr>
            <p:nvPr/>
          </p:nvCxnSpPr>
          <p:spPr>
            <a:xfrm>
              <a:off x="3289011" y="3450937"/>
              <a:ext cx="1" cy="449117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5662175" y="3452093"/>
              <a:ext cx="1" cy="449117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Elbow Connector 102"/>
            <p:cNvCxnSpPr>
              <a:stCxn id="92" idx="2"/>
            </p:cNvCxnSpPr>
            <p:nvPr/>
          </p:nvCxnSpPr>
          <p:spPr>
            <a:xfrm rot="5400000">
              <a:off x="4831768" y="4480502"/>
              <a:ext cx="437575" cy="112568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Elbow Connector 103"/>
            <p:cNvCxnSpPr>
              <a:stCxn id="92" idx="2"/>
            </p:cNvCxnSpPr>
            <p:nvPr/>
          </p:nvCxnSpPr>
          <p:spPr>
            <a:xfrm rot="16200000" flipH="1">
              <a:off x="5004373" y="4420465"/>
              <a:ext cx="437574" cy="232642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5" name="Rectangle 104"/>
            <p:cNvSpPr/>
            <p:nvPr/>
          </p:nvSpPr>
          <p:spPr>
            <a:xfrm>
              <a:off x="2911246" y="4605482"/>
              <a:ext cx="1778226" cy="87770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689473" y="4600862"/>
              <a:ext cx="1559970" cy="88232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682989" y="4416135"/>
              <a:ext cx="3722715" cy="1275407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682989" y="1326572"/>
              <a:ext cx="3722715" cy="3096490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3439679" y="4744027"/>
              <a:ext cx="219363" cy="23091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3762373" y="4755574"/>
              <a:ext cx="219363" cy="23091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4142216" y="4745182"/>
              <a:ext cx="219363" cy="23091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4884589" y="4744027"/>
              <a:ext cx="219363" cy="23091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5229799" y="4744027"/>
              <a:ext cx="219363" cy="23091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Standard Paradigm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CLASS - New Results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134E76E-43B5-7546-A65B-D7B7E50C55E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4542923" y="4955051"/>
            <a:ext cx="1861594" cy="1180732"/>
            <a:chOff x="5508183" y="4711534"/>
            <a:chExt cx="1861594" cy="906794"/>
          </a:xfrm>
        </p:grpSpPr>
        <p:sp>
          <p:nvSpPr>
            <p:cNvPr id="16" name="TextBox 15"/>
            <p:cNvSpPr txBox="1"/>
            <p:nvPr/>
          </p:nvSpPr>
          <p:spPr>
            <a:xfrm>
              <a:off x="5508183" y="5156663"/>
              <a:ext cx="1861594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222D3D"/>
                  </a:solidFill>
                </a:rPr>
                <a:t>E</a:t>
              </a:r>
              <a:r>
                <a:rPr lang="en-US" sz="1200" b="1" dirty="0" smtClean="0">
                  <a:solidFill>
                    <a:srgbClr val="222D3D"/>
                  </a:solidFill>
                </a:rPr>
                <a:t>vidence that a System S conforms to requirements</a:t>
              </a:r>
              <a:endParaRPr lang="en-US" sz="1200" b="1" dirty="0">
                <a:solidFill>
                  <a:srgbClr val="222D3D"/>
                </a:solidFill>
              </a:endParaRPr>
            </a:p>
          </p:txBody>
        </p:sp>
        <p:cxnSp>
          <p:nvCxnSpPr>
            <p:cNvPr id="19" name="Straight Connector 18"/>
            <p:cNvCxnSpPr>
              <a:stCxn id="16" idx="0"/>
            </p:cNvCxnSpPr>
            <p:nvPr/>
          </p:nvCxnSpPr>
          <p:spPr>
            <a:xfrm flipH="1" flipV="1">
              <a:off x="6147649" y="4711534"/>
              <a:ext cx="291331" cy="44512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588355" y="2621869"/>
            <a:ext cx="3325801" cy="786621"/>
            <a:chOff x="5690172" y="1096893"/>
            <a:chExt cx="3325801" cy="786621"/>
          </a:xfrm>
        </p:grpSpPr>
        <p:sp>
          <p:nvSpPr>
            <p:cNvPr id="17" name="TextBox 16"/>
            <p:cNvSpPr txBox="1"/>
            <p:nvPr/>
          </p:nvSpPr>
          <p:spPr>
            <a:xfrm>
              <a:off x="7127868" y="1237183"/>
              <a:ext cx="1888105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222D3D"/>
                  </a:solidFill>
                </a:rPr>
                <a:t>A path from leaf to root justifies a requirement or conformance element</a:t>
              </a:r>
              <a:endParaRPr lang="en-US" sz="1200" b="1" dirty="0">
                <a:solidFill>
                  <a:srgbClr val="222D3D"/>
                </a:solidFill>
              </a:endParaRPr>
            </a:p>
          </p:txBody>
        </p:sp>
        <p:cxnSp>
          <p:nvCxnSpPr>
            <p:cNvPr id="26" name="Straight Connector 25"/>
            <p:cNvCxnSpPr>
              <a:stCxn id="17" idx="1"/>
            </p:cNvCxnSpPr>
            <p:nvPr/>
          </p:nvCxnSpPr>
          <p:spPr>
            <a:xfrm flipH="1" flipV="1">
              <a:off x="5690172" y="1096893"/>
              <a:ext cx="1437696" cy="46345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6037840" y="4625072"/>
            <a:ext cx="2876315" cy="461665"/>
            <a:chOff x="6037841" y="4148783"/>
            <a:chExt cx="2876315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6671713" y="4148783"/>
              <a:ext cx="2242443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222D3D"/>
                  </a:solidFill>
                </a:rPr>
                <a:t>Conformance Evidence is the ‘user interface’</a:t>
              </a:r>
              <a:endParaRPr lang="en-US" sz="1200" b="1" dirty="0">
                <a:solidFill>
                  <a:srgbClr val="222D3D"/>
                </a:solidFill>
              </a:endParaRPr>
            </a:p>
          </p:txBody>
        </p:sp>
        <p:cxnSp>
          <p:nvCxnSpPr>
            <p:cNvPr id="38" name="Straight Connector 37"/>
            <p:cNvCxnSpPr>
              <a:stCxn id="34" idx="1"/>
              <a:endCxn id="127" idx="3"/>
            </p:cNvCxnSpPr>
            <p:nvPr/>
          </p:nvCxnSpPr>
          <p:spPr>
            <a:xfrm flipH="1" flipV="1">
              <a:off x="6037841" y="4194950"/>
              <a:ext cx="633872" cy="1846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6264971" y="3566235"/>
            <a:ext cx="2644422" cy="617984"/>
            <a:chOff x="5795637" y="3045208"/>
            <a:chExt cx="3118519" cy="584774"/>
          </a:xfrm>
        </p:grpSpPr>
        <p:sp>
          <p:nvSpPr>
            <p:cNvPr id="33" name="TextBox 32"/>
            <p:cNvSpPr txBox="1"/>
            <p:nvPr/>
          </p:nvSpPr>
          <p:spPr>
            <a:xfrm>
              <a:off x="7026051" y="3168317"/>
              <a:ext cx="1888105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222D3D"/>
                  </a:solidFill>
                </a:rPr>
                <a:t>Body ‘computes’ transitive assurance.</a:t>
              </a:r>
              <a:endParaRPr lang="en-US" sz="1200" b="1" dirty="0">
                <a:solidFill>
                  <a:srgbClr val="222D3D"/>
                </a:solidFill>
              </a:endParaRPr>
            </a:p>
          </p:txBody>
        </p:sp>
        <p:cxnSp>
          <p:nvCxnSpPr>
            <p:cNvPr id="45" name="Straight Connector 44"/>
            <p:cNvCxnSpPr>
              <a:stCxn id="33" idx="1"/>
            </p:cNvCxnSpPr>
            <p:nvPr/>
          </p:nvCxnSpPr>
          <p:spPr>
            <a:xfrm flipH="1" flipV="1">
              <a:off x="5795637" y="3045208"/>
              <a:ext cx="1230414" cy="4529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2156786" y="4947295"/>
            <a:ext cx="1611241" cy="1174712"/>
            <a:chOff x="5508183" y="4687290"/>
            <a:chExt cx="2652060" cy="456958"/>
          </a:xfrm>
        </p:grpSpPr>
        <p:sp>
          <p:nvSpPr>
            <p:cNvPr id="77" name="TextBox 76"/>
            <p:cNvSpPr txBox="1"/>
            <p:nvPr/>
          </p:nvSpPr>
          <p:spPr>
            <a:xfrm>
              <a:off x="5508183" y="4913335"/>
              <a:ext cx="2652060" cy="23091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222D3D"/>
                  </a:solidFill>
                </a:rPr>
                <a:t>R</a:t>
              </a:r>
              <a:r>
                <a:rPr lang="en-US" sz="1200" b="1" dirty="0" smtClean="0">
                  <a:solidFill>
                    <a:srgbClr val="222D3D"/>
                  </a:solidFill>
                </a:rPr>
                <a:t>ules, Guidelines, and Product Properties</a:t>
              </a:r>
              <a:endParaRPr lang="en-US" sz="1200" b="1" dirty="0">
                <a:solidFill>
                  <a:srgbClr val="222D3D"/>
                </a:solidFill>
              </a:endParaRPr>
            </a:p>
          </p:txBody>
        </p:sp>
        <p:cxnSp>
          <p:nvCxnSpPr>
            <p:cNvPr id="78" name="Straight Connector 77"/>
            <p:cNvCxnSpPr>
              <a:stCxn id="77" idx="0"/>
            </p:cNvCxnSpPr>
            <p:nvPr/>
          </p:nvCxnSpPr>
          <p:spPr>
            <a:xfrm flipV="1">
              <a:off x="6834214" y="4687290"/>
              <a:ext cx="818543" cy="22604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extBox 125"/>
          <p:cNvSpPr txBox="1"/>
          <p:nvPr/>
        </p:nvSpPr>
        <p:spPr>
          <a:xfrm>
            <a:off x="2915717" y="4521201"/>
            <a:ext cx="1569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4551811" y="4486573"/>
            <a:ext cx="1486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Conformance</a:t>
            </a:r>
            <a:endParaRPr lang="en-US" dirty="0"/>
          </a:p>
        </p:txBody>
      </p:sp>
      <p:grpSp>
        <p:nvGrpSpPr>
          <p:cNvPr id="174" name="Group 173"/>
          <p:cNvGrpSpPr/>
          <p:nvPr/>
        </p:nvGrpSpPr>
        <p:grpSpPr>
          <a:xfrm>
            <a:off x="175246" y="1669062"/>
            <a:ext cx="2283872" cy="771601"/>
            <a:chOff x="102878" y="1422841"/>
            <a:chExt cx="2283872" cy="771601"/>
          </a:xfrm>
        </p:grpSpPr>
        <p:sp>
          <p:nvSpPr>
            <p:cNvPr id="122" name="TextBox 121"/>
            <p:cNvSpPr txBox="1"/>
            <p:nvPr/>
          </p:nvSpPr>
          <p:spPr>
            <a:xfrm>
              <a:off x="102878" y="1422841"/>
              <a:ext cx="1810966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222D3D"/>
                  </a:solidFill>
                </a:rPr>
                <a:t>The body of the argument justifies the standard</a:t>
              </a:r>
              <a:endParaRPr lang="en-US" sz="1200" b="1" dirty="0">
                <a:solidFill>
                  <a:srgbClr val="222D3D"/>
                </a:solidFill>
              </a:endParaRPr>
            </a:p>
          </p:txBody>
        </p:sp>
        <p:cxnSp>
          <p:nvCxnSpPr>
            <p:cNvPr id="141" name="Straight Connector 140"/>
            <p:cNvCxnSpPr>
              <a:stCxn id="122" idx="3"/>
            </p:cNvCxnSpPr>
            <p:nvPr/>
          </p:nvCxnSpPr>
          <p:spPr>
            <a:xfrm>
              <a:off x="1913844" y="1746007"/>
              <a:ext cx="472906" cy="4484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Group 162"/>
          <p:cNvGrpSpPr/>
          <p:nvPr/>
        </p:nvGrpSpPr>
        <p:grpSpPr>
          <a:xfrm>
            <a:off x="216887" y="4099062"/>
            <a:ext cx="2580022" cy="707886"/>
            <a:chOff x="82192" y="4038182"/>
            <a:chExt cx="2580022" cy="707886"/>
          </a:xfrm>
        </p:grpSpPr>
        <p:sp>
          <p:nvSpPr>
            <p:cNvPr id="151" name="TextBox 150"/>
            <p:cNvSpPr txBox="1"/>
            <p:nvPr/>
          </p:nvSpPr>
          <p:spPr>
            <a:xfrm>
              <a:off x="82192" y="4038182"/>
              <a:ext cx="1769325" cy="70788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222D3D"/>
                  </a:solidFill>
                </a:rPr>
                <a:t>Requirements Evidence is what is written down in current standards</a:t>
              </a:r>
              <a:r>
                <a:rPr lang="en-US" sz="1600" b="1" dirty="0" smtClean="0">
                  <a:solidFill>
                    <a:srgbClr val="222D3D"/>
                  </a:solidFill>
                </a:rPr>
                <a:t>.</a:t>
              </a:r>
              <a:endParaRPr lang="en-US" sz="1600" b="1" dirty="0">
                <a:solidFill>
                  <a:srgbClr val="222D3D"/>
                </a:solidFill>
              </a:endParaRPr>
            </a:p>
          </p:txBody>
        </p:sp>
        <p:cxnSp>
          <p:nvCxnSpPr>
            <p:cNvPr id="152" name="Straight Connector 151"/>
            <p:cNvCxnSpPr>
              <a:stCxn id="151" idx="3"/>
            </p:cNvCxnSpPr>
            <p:nvPr/>
          </p:nvCxnSpPr>
          <p:spPr>
            <a:xfrm>
              <a:off x="1851517" y="4392125"/>
              <a:ext cx="810697" cy="2644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172"/>
          <p:cNvGrpSpPr/>
          <p:nvPr/>
        </p:nvGrpSpPr>
        <p:grpSpPr>
          <a:xfrm>
            <a:off x="216886" y="3013337"/>
            <a:ext cx="2242232" cy="646331"/>
            <a:chOff x="102876" y="2882078"/>
            <a:chExt cx="2330797" cy="646331"/>
          </a:xfrm>
        </p:grpSpPr>
        <p:sp>
          <p:nvSpPr>
            <p:cNvPr id="156" name="TextBox 155"/>
            <p:cNvSpPr txBox="1"/>
            <p:nvPr/>
          </p:nvSpPr>
          <p:spPr>
            <a:xfrm>
              <a:off x="102876" y="2882078"/>
              <a:ext cx="1839212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222D3D"/>
                  </a:solidFill>
                </a:rPr>
                <a:t>Body is not written </a:t>
              </a:r>
              <a:r>
                <a:rPr lang="en-US" sz="1200" b="1" dirty="0" smtClean="0">
                  <a:solidFill>
                    <a:srgbClr val="222D3D"/>
                  </a:solidFill>
                </a:rPr>
                <a:t>down rigorously </a:t>
              </a:r>
              <a:r>
                <a:rPr lang="en-US" sz="1200" b="1" dirty="0" smtClean="0">
                  <a:solidFill>
                    <a:srgbClr val="222D3D"/>
                  </a:solidFill>
                </a:rPr>
                <a:t>in current standards</a:t>
              </a:r>
              <a:endParaRPr lang="en-US" sz="1200" b="1" dirty="0">
                <a:solidFill>
                  <a:srgbClr val="222D3D"/>
                </a:solidFill>
              </a:endParaRPr>
            </a:p>
          </p:txBody>
        </p:sp>
        <p:cxnSp>
          <p:nvCxnSpPr>
            <p:cNvPr id="171" name="Straight Connector 170"/>
            <p:cNvCxnSpPr>
              <a:stCxn id="156" idx="3"/>
            </p:cNvCxnSpPr>
            <p:nvPr/>
          </p:nvCxnSpPr>
          <p:spPr>
            <a:xfrm>
              <a:off x="1942088" y="3205244"/>
              <a:ext cx="491585" cy="1169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6264971" y="1425000"/>
            <a:ext cx="2649184" cy="1015663"/>
            <a:chOff x="6366789" y="1103181"/>
            <a:chExt cx="2649184" cy="1015663"/>
          </a:xfrm>
        </p:grpSpPr>
        <p:sp>
          <p:nvSpPr>
            <p:cNvPr id="65" name="TextBox 64"/>
            <p:cNvSpPr txBox="1"/>
            <p:nvPr/>
          </p:nvSpPr>
          <p:spPr>
            <a:xfrm>
              <a:off x="7127869" y="1103181"/>
              <a:ext cx="1888104" cy="101566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222D3D"/>
                  </a:solidFill>
                </a:rPr>
                <a:t>A </a:t>
              </a:r>
              <a:r>
                <a:rPr lang="en-US" sz="1200" b="1" dirty="0" smtClean="0">
                  <a:solidFill>
                    <a:srgbClr val="222D3D"/>
                  </a:solidFill>
                </a:rPr>
                <a:t>radically different approach to standard synthesis. Its derived from a rigorously structured rationale.</a:t>
              </a:r>
              <a:endParaRPr lang="en-US" sz="1200" b="1" dirty="0">
                <a:solidFill>
                  <a:srgbClr val="222D3D"/>
                </a:solidFill>
              </a:endParaRPr>
            </a:p>
          </p:txBody>
        </p:sp>
        <p:cxnSp>
          <p:nvCxnSpPr>
            <p:cNvPr id="66" name="Straight Connector 65"/>
            <p:cNvCxnSpPr>
              <a:stCxn id="65" idx="1"/>
            </p:cNvCxnSpPr>
            <p:nvPr/>
          </p:nvCxnSpPr>
          <p:spPr>
            <a:xfrm flipH="1">
              <a:off x="6366789" y="1611013"/>
              <a:ext cx="7610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762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Adaptable</a:t>
            </a:r>
            <a:r>
              <a:rPr lang="en-US" dirty="0" smtClean="0"/>
              <a:t> Rationale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 - New Results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134E76E-43B5-7546-A65B-D7B7E50C55E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209" name="Group 208"/>
          <p:cNvGrpSpPr/>
          <p:nvPr/>
        </p:nvGrpSpPr>
        <p:grpSpPr>
          <a:xfrm>
            <a:off x="2720594" y="2243795"/>
            <a:ext cx="3042456" cy="2829827"/>
            <a:chOff x="2936359" y="1508970"/>
            <a:chExt cx="3042456" cy="2829827"/>
          </a:xfrm>
        </p:grpSpPr>
        <p:grpSp>
          <p:nvGrpSpPr>
            <p:cNvPr id="149" name="Group 148"/>
            <p:cNvGrpSpPr/>
            <p:nvPr/>
          </p:nvGrpSpPr>
          <p:grpSpPr>
            <a:xfrm>
              <a:off x="2936359" y="1508970"/>
              <a:ext cx="2975004" cy="2829826"/>
              <a:chOff x="2800638" y="1453571"/>
              <a:chExt cx="3478285" cy="3521366"/>
            </a:xfrm>
          </p:grpSpPr>
          <p:sp>
            <p:nvSpPr>
              <p:cNvPr id="150" name="Rounded Rectangle 149"/>
              <p:cNvSpPr/>
              <p:nvPr/>
            </p:nvSpPr>
            <p:spPr>
              <a:xfrm>
                <a:off x="3160856" y="1453571"/>
                <a:ext cx="2574636" cy="9144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A System S of Class C is Assured of Property Set P</a:t>
                </a:r>
                <a:endParaRPr lang="en-US" sz="1600" dirty="0"/>
              </a:p>
            </p:txBody>
          </p:sp>
          <p:sp>
            <p:nvSpPr>
              <p:cNvPr id="151" name="Rounded Rectangle 150"/>
              <p:cNvSpPr/>
              <p:nvPr/>
            </p:nvSpPr>
            <p:spPr>
              <a:xfrm>
                <a:off x="2800638" y="2954481"/>
                <a:ext cx="976745" cy="49645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ounded Rectangle 151"/>
              <p:cNvSpPr/>
              <p:nvPr/>
            </p:nvSpPr>
            <p:spPr>
              <a:xfrm>
                <a:off x="3959802" y="2954481"/>
                <a:ext cx="976745" cy="49645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ounded Rectangle 152"/>
              <p:cNvSpPr/>
              <p:nvPr/>
            </p:nvSpPr>
            <p:spPr>
              <a:xfrm>
                <a:off x="5302179" y="2954481"/>
                <a:ext cx="976744" cy="49645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ounded Rectangle 153"/>
              <p:cNvSpPr/>
              <p:nvPr/>
            </p:nvSpPr>
            <p:spPr>
              <a:xfrm>
                <a:off x="3959802" y="3888508"/>
                <a:ext cx="450272" cy="41794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ounded Rectangle 154"/>
              <p:cNvSpPr/>
              <p:nvPr/>
            </p:nvSpPr>
            <p:spPr>
              <a:xfrm>
                <a:off x="4745960" y="3901210"/>
                <a:ext cx="407557" cy="416789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6" name="Elbow Connector 155"/>
              <p:cNvCxnSpPr>
                <a:stCxn id="150" idx="2"/>
                <a:endCxn id="151" idx="0"/>
              </p:cNvCxnSpPr>
              <p:nvPr/>
            </p:nvCxnSpPr>
            <p:spPr>
              <a:xfrm rot="5400000">
                <a:off x="3575338" y="2081645"/>
                <a:ext cx="586510" cy="1159163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7" name="Elbow Connector 156"/>
              <p:cNvCxnSpPr>
                <a:stCxn id="150" idx="2"/>
                <a:endCxn id="152" idx="0"/>
              </p:cNvCxnSpPr>
              <p:nvPr/>
            </p:nvCxnSpPr>
            <p:spPr>
              <a:xfrm rot="16200000" flipH="1">
                <a:off x="4154919" y="2661225"/>
                <a:ext cx="586510" cy="1"/>
              </a:xfrm>
              <a:prstGeom prst="bentConnector3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" name="Elbow Connector 157"/>
              <p:cNvCxnSpPr>
                <a:stCxn id="150" idx="2"/>
                <a:endCxn id="153" idx="0"/>
              </p:cNvCxnSpPr>
              <p:nvPr/>
            </p:nvCxnSpPr>
            <p:spPr>
              <a:xfrm rot="16200000" flipH="1">
                <a:off x="4826108" y="1990036"/>
                <a:ext cx="586510" cy="1342378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" name="Elbow Connector 158"/>
              <p:cNvCxnSpPr>
                <a:stCxn id="152" idx="2"/>
                <a:endCxn id="154" idx="0"/>
              </p:cNvCxnSpPr>
              <p:nvPr/>
            </p:nvCxnSpPr>
            <p:spPr>
              <a:xfrm rot="5400000">
                <a:off x="4097771" y="3538104"/>
                <a:ext cx="437572" cy="263236"/>
              </a:xfrm>
              <a:prstGeom prst="bentConnector3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" name="Elbow Connector 159"/>
              <p:cNvCxnSpPr>
                <a:stCxn id="152" idx="2"/>
                <a:endCxn id="155" idx="0"/>
              </p:cNvCxnSpPr>
              <p:nvPr/>
            </p:nvCxnSpPr>
            <p:spPr>
              <a:xfrm rot="16200000" flipH="1">
                <a:off x="4473820" y="3425291"/>
                <a:ext cx="450275" cy="501565"/>
              </a:xfrm>
              <a:prstGeom prst="bentConnector3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1" name="Elbow Connector 160"/>
              <p:cNvCxnSpPr>
                <a:stCxn id="154" idx="2"/>
              </p:cNvCxnSpPr>
              <p:nvPr/>
            </p:nvCxnSpPr>
            <p:spPr>
              <a:xfrm rot="5400000">
                <a:off x="3803073" y="4350615"/>
                <a:ext cx="426028" cy="33770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2" name="Elbow Connector 161"/>
              <p:cNvCxnSpPr>
                <a:stCxn id="154" idx="2"/>
              </p:cNvCxnSpPr>
              <p:nvPr/>
            </p:nvCxnSpPr>
            <p:spPr>
              <a:xfrm rot="5400000">
                <a:off x="3966151" y="4525240"/>
                <a:ext cx="437573" cy="1"/>
              </a:xfrm>
              <a:prstGeom prst="bentConnector3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Elbow Connector 162"/>
              <p:cNvCxnSpPr>
                <a:stCxn id="154" idx="2"/>
              </p:cNvCxnSpPr>
              <p:nvPr/>
            </p:nvCxnSpPr>
            <p:spPr>
              <a:xfrm rot="16200000" flipH="1">
                <a:off x="4156074" y="4335316"/>
                <a:ext cx="437573" cy="379845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Elbow Connector 165"/>
              <p:cNvCxnSpPr>
                <a:stCxn id="155" idx="2"/>
              </p:cNvCxnSpPr>
              <p:nvPr/>
            </p:nvCxnSpPr>
            <p:spPr>
              <a:xfrm rot="5400000">
                <a:off x="4674667" y="4480502"/>
                <a:ext cx="437575" cy="112568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Elbow Connector 166"/>
              <p:cNvCxnSpPr>
                <a:stCxn id="155" idx="2"/>
              </p:cNvCxnSpPr>
              <p:nvPr/>
            </p:nvCxnSpPr>
            <p:spPr>
              <a:xfrm rot="16200000" flipH="1">
                <a:off x="4847273" y="4420465"/>
                <a:ext cx="437573" cy="232641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2" name="Oval 171"/>
              <p:cNvSpPr/>
              <p:nvPr/>
            </p:nvSpPr>
            <p:spPr>
              <a:xfrm>
                <a:off x="3740440" y="4732481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4063133" y="4744027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4442977" y="4733635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4727489" y="4744027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5072699" y="4744027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2" name="Rounded Rectangle 181"/>
            <p:cNvSpPr/>
            <p:nvPr/>
          </p:nvSpPr>
          <p:spPr>
            <a:xfrm>
              <a:off x="3135794" y="3460863"/>
              <a:ext cx="348587" cy="33493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3" name="Elbow Connector 182"/>
            <p:cNvCxnSpPr>
              <a:stCxn id="182" idx="2"/>
            </p:cNvCxnSpPr>
            <p:nvPr/>
          </p:nvCxnSpPr>
          <p:spPr>
            <a:xfrm rot="5400000">
              <a:off x="3086126" y="3923482"/>
              <a:ext cx="351642" cy="96280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Elbow Connector 183"/>
            <p:cNvCxnSpPr>
              <a:stCxn id="182" idx="2"/>
            </p:cNvCxnSpPr>
            <p:nvPr/>
          </p:nvCxnSpPr>
          <p:spPr>
            <a:xfrm rot="16200000" flipH="1">
              <a:off x="3233757" y="3872132"/>
              <a:ext cx="351641" cy="198980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5" name="Oval 184"/>
            <p:cNvSpPr/>
            <p:nvPr/>
          </p:nvSpPr>
          <p:spPr>
            <a:xfrm>
              <a:off x="3119995" y="4138164"/>
              <a:ext cx="187623" cy="18556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3415256" y="4138164"/>
              <a:ext cx="187623" cy="18556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ounded Rectangle 186"/>
            <p:cNvSpPr/>
            <p:nvPr/>
          </p:nvSpPr>
          <p:spPr>
            <a:xfrm>
              <a:off x="5377929" y="3465725"/>
              <a:ext cx="385121" cy="33586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8" name="Elbow Connector 187"/>
            <p:cNvCxnSpPr>
              <a:stCxn id="187" idx="2"/>
            </p:cNvCxnSpPr>
            <p:nvPr/>
          </p:nvCxnSpPr>
          <p:spPr>
            <a:xfrm rot="5400000">
              <a:off x="5254888" y="3828354"/>
              <a:ext cx="342363" cy="288841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9" name="Oval 188"/>
            <p:cNvSpPr/>
            <p:nvPr/>
          </p:nvSpPr>
          <p:spPr>
            <a:xfrm>
              <a:off x="5190307" y="4143955"/>
              <a:ext cx="187623" cy="18556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5466309" y="4153234"/>
              <a:ext cx="187623" cy="18556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5791192" y="4144883"/>
              <a:ext cx="187623" cy="18556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8" name="Elbow Connector 197"/>
            <p:cNvCxnSpPr>
              <a:stCxn id="151" idx="2"/>
              <a:endCxn id="182" idx="0"/>
            </p:cNvCxnSpPr>
            <p:nvPr/>
          </p:nvCxnSpPr>
          <p:spPr>
            <a:xfrm rot="5400000">
              <a:off x="3158689" y="3265484"/>
              <a:ext cx="346778" cy="43980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Elbow Connector 199"/>
            <p:cNvCxnSpPr>
              <a:stCxn id="153" idx="2"/>
              <a:endCxn id="187" idx="0"/>
            </p:cNvCxnSpPr>
            <p:nvPr/>
          </p:nvCxnSpPr>
          <p:spPr>
            <a:xfrm rot="16200000" flipH="1">
              <a:off x="5356252" y="3251486"/>
              <a:ext cx="351641" cy="76835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3" name="Elbow Connector 202"/>
            <p:cNvCxnSpPr>
              <a:stCxn id="187" idx="2"/>
              <a:endCxn id="190" idx="0"/>
            </p:cNvCxnSpPr>
            <p:nvPr/>
          </p:nvCxnSpPr>
          <p:spPr>
            <a:xfrm rot="5400000">
              <a:off x="5389485" y="3972229"/>
              <a:ext cx="351642" cy="10369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Elbow Connector 205"/>
            <p:cNvCxnSpPr>
              <a:stCxn id="187" idx="2"/>
              <a:endCxn id="191" idx="0"/>
            </p:cNvCxnSpPr>
            <p:nvPr/>
          </p:nvCxnSpPr>
          <p:spPr>
            <a:xfrm rot="16200000" flipH="1">
              <a:off x="5556102" y="3815980"/>
              <a:ext cx="343291" cy="314514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2" name="Line Callout 1 211"/>
          <p:cNvSpPr/>
          <p:nvPr/>
        </p:nvSpPr>
        <p:spPr>
          <a:xfrm>
            <a:off x="6668841" y="3712816"/>
            <a:ext cx="1896355" cy="995882"/>
          </a:xfrm>
          <a:prstGeom prst="borderCallout1">
            <a:avLst>
              <a:gd name="adj1" fmla="val 48068"/>
              <a:gd name="adj2" fmla="val -1087"/>
              <a:gd name="adj3" fmla="val 48772"/>
              <a:gd name="adj4" fmla="val -4202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i="1" dirty="0" smtClean="0"/>
              <a:t>Editable</a:t>
            </a:r>
            <a:r>
              <a:rPr lang="en-US" sz="1200" dirty="0" smtClean="0"/>
              <a:t>: Trees can be pruned, re-arranged, and added to.</a:t>
            </a:r>
            <a:endParaRPr lang="en-US" sz="1200" dirty="0"/>
          </a:p>
        </p:txBody>
      </p:sp>
      <p:sp>
        <p:nvSpPr>
          <p:cNvPr id="213" name="Line Callout 1 212"/>
          <p:cNvSpPr/>
          <p:nvPr/>
        </p:nvSpPr>
        <p:spPr>
          <a:xfrm>
            <a:off x="6668840" y="2243795"/>
            <a:ext cx="1896355" cy="926548"/>
          </a:xfrm>
          <a:prstGeom prst="borderCallout1">
            <a:avLst>
              <a:gd name="adj1" fmla="val 51574"/>
              <a:gd name="adj2" fmla="val -103"/>
              <a:gd name="adj3" fmla="val 98280"/>
              <a:gd name="adj4" fmla="val -454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i="1" dirty="0" smtClean="0"/>
              <a:t>Compositional</a:t>
            </a:r>
            <a:r>
              <a:rPr lang="en-US" sz="1200" dirty="0" smtClean="0"/>
              <a:t>: </a:t>
            </a:r>
          </a:p>
          <a:p>
            <a:pPr algn="ctr"/>
            <a:r>
              <a:rPr lang="en-US" sz="1200" dirty="0" smtClean="0"/>
              <a:t>Sub-trees can represent sub-standards</a:t>
            </a:r>
            <a:endParaRPr lang="en-US" sz="1200" dirty="0"/>
          </a:p>
        </p:txBody>
      </p:sp>
      <p:sp>
        <p:nvSpPr>
          <p:cNvPr id="214" name="Line Callout 1 213"/>
          <p:cNvSpPr/>
          <p:nvPr/>
        </p:nvSpPr>
        <p:spPr>
          <a:xfrm>
            <a:off x="282213" y="3120400"/>
            <a:ext cx="1298647" cy="1080150"/>
          </a:xfrm>
          <a:prstGeom prst="borderCallout1">
            <a:avLst>
              <a:gd name="adj1" fmla="val 48068"/>
              <a:gd name="adj2" fmla="val 97809"/>
              <a:gd name="adj3" fmla="val 48964"/>
              <a:gd name="adj4" fmla="val 1785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i="1" dirty="0" smtClean="0"/>
              <a:t>Open</a:t>
            </a:r>
            <a:r>
              <a:rPr lang="en-US" sz="1200" dirty="0" smtClean="0"/>
              <a:t>: The rationale can be analyzed by any party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18621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Future Standards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-14972" b="-14972"/>
          <a:stretch>
            <a:fillRect/>
          </a:stretch>
        </p:blipFill>
        <p:spPr>
          <a:xfrm>
            <a:off x="457200" y="922770"/>
            <a:ext cx="8229600" cy="416877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 - New Results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134E76E-43B5-7546-A65B-D7B7E50C55E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Line Callout 1 7"/>
          <p:cNvSpPr/>
          <p:nvPr/>
        </p:nvSpPr>
        <p:spPr>
          <a:xfrm>
            <a:off x="5549446" y="4835510"/>
            <a:ext cx="2306506" cy="1080418"/>
          </a:xfrm>
          <a:prstGeom prst="borderCallout1">
            <a:avLst>
              <a:gd name="adj1" fmla="val -1110"/>
              <a:gd name="adj2" fmla="val 41333"/>
              <a:gd name="adj3" fmla="val -47499"/>
              <a:gd name="adj4" fmla="val 1060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i="1" dirty="0" smtClean="0"/>
              <a:t>Adaptable</a:t>
            </a:r>
            <a:r>
              <a:rPr lang="en-US" sz="1200" dirty="0" smtClean="0"/>
              <a:t>: The rationale can be improved or otherwise changed in response to specific counter-examples</a:t>
            </a:r>
            <a:endParaRPr lang="en-US" sz="1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384171" y="4635153"/>
            <a:ext cx="1508619" cy="1574512"/>
            <a:chOff x="2936359" y="1508970"/>
            <a:chExt cx="3042456" cy="2829827"/>
          </a:xfrm>
        </p:grpSpPr>
        <p:grpSp>
          <p:nvGrpSpPr>
            <p:cNvPr id="11" name="Group 10"/>
            <p:cNvGrpSpPr/>
            <p:nvPr/>
          </p:nvGrpSpPr>
          <p:grpSpPr>
            <a:xfrm>
              <a:off x="2936359" y="1508970"/>
              <a:ext cx="2975004" cy="2829826"/>
              <a:chOff x="2800638" y="1453571"/>
              <a:chExt cx="3478285" cy="3521366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3160856" y="1453571"/>
                <a:ext cx="2574636" cy="914400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rgbClr val="222D3D"/>
                    </a:solidFill>
                  </a:rPr>
                  <a:t>Competing</a:t>
                </a:r>
              </a:p>
              <a:p>
                <a:pPr algn="ctr"/>
                <a:r>
                  <a:rPr lang="en-US" sz="1000" dirty="0" smtClean="0">
                    <a:solidFill>
                      <a:srgbClr val="222D3D"/>
                    </a:solidFill>
                  </a:rPr>
                  <a:t>Rationale</a:t>
                </a:r>
                <a:endParaRPr lang="en-US" sz="1000" dirty="0">
                  <a:solidFill>
                    <a:srgbClr val="222D3D"/>
                  </a:solidFill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2800638" y="2954481"/>
                <a:ext cx="976745" cy="496456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3959802" y="2954481"/>
                <a:ext cx="976745" cy="496455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5302179" y="2954481"/>
                <a:ext cx="976744" cy="496455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959802" y="3888508"/>
                <a:ext cx="450272" cy="417945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4745960" y="3901210"/>
                <a:ext cx="407557" cy="416789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Elbow Connector 31"/>
              <p:cNvCxnSpPr>
                <a:stCxn id="26" idx="2"/>
                <a:endCxn id="27" idx="0"/>
              </p:cNvCxnSpPr>
              <p:nvPr/>
            </p:nvCxnSpPr>
            <p:spPr>
              <a:xfrm rot="5400000">
                <a:off x="3575338" y="2081645"/>
                <a:ext cx="586510" cy="1159163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33" name="Elbow Connector 32"/>
              <p:cNvCxnSpPr>
                <a:stCxn id="26" idx="2"/>
                <a:endCxn id="28" idx="0"/>
              </p:cNvCxnSpPr>
              <p:nvPr/>
            </p:nvCxnSpPr>
            <p:spPr>
              <a:xfrm rot="16200000" flipH="1">
                <a:off x="4154919" y="2661225"/>
                <a:ext cx="586510" cy="1"/>
              </a:xfrm>
              <a:prstGeom prst="bentConnector3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34" name="Elbow Connector 33"/>
              <p:cNvCxnSpPr>
                <a:stCxn id="26" idx="2"/>
                <a:endCxn id="29" idx="0"/>
              </p:cNvCxnSpPr>
              <p:nvPr/>
            </p:nvCxnSpPr>
            <p:spPr>
              <a:xfrm rot="16200000" flipH="1">
                <a:off x="4826108" y="1990036"/>
                <a:ext cx="586510" cy="1342378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35" name="Elbow Connector 34"/>
              <p:cNvCxnSpPr>
                <a:stCxn id="28" idx="2"/>
                <a:endCxn id="30" idx="0"/>
              </p:cNvCxnSpPr>
              <p:nvPr/>
            </p:nvCxnSpPr>
            <p:spPr>
              <a:xfrm rot="5400000">
                <a:off x="4097771" y="3538104"/>
                <a:ext cx="437572" cy="263236"/>
              </a:xfrm>
              <a:prstGeom prst="bentConnector3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36" name="Elbow Connector 35"/>
              <p:cNvCxnSpPr>
                <a:stCxn id="28" idx="2"/>
                <a:endCxn id="31" idx="0"/>
              </p:cNvCxnSpPr>
              <p:nvPr/>
            </p:nvCxnSpPr>
            <p:spPr>
              <a:xfrm rot="16200000" flipH="1">
                <a:off x="4473820" y="3425291"/>
                <a:ext cx="450275" cy="501565"/>
              </a:xfrm>
              <a:prstGeom prst="bentConnector3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37" name="Elbow Connector 36"/>
              <p:cNvCxnSpPr>
                <a:stCxn id="30" idx="2"/>
              </p:cNvCxnSpPr>
              <p:nvPr/>
            </p:nvCxnSpPr>
            <p:spPr>
              <a:xfrm rot="5400000">
                <a:off x="3803073" y="4350615"/>
                <a:ext cx="426028" cy="33770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38" name="Elbow Connector 37"/>
              <p:cNvCxnSpPr>
                <a:stCxn id="30" idx="2"/>
              </p:cNvCxnSpPr>
              <p:nvPr/>
            </p:nvCxnSpPr>
            <p:spPr>
              <a:xfrm rot="5400000">
                <a:off x="3966151" y="4525240"/>
                <a:ext cx="437573" cy="1"/>
              </a:xfrm>
              <a:prstGeom prst="bentConnector3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39" name="Elbow Connector 38"/>
              <p:cNvCxnSpPr>
                <a:stCxn id="30" idx="2"/>
              </p:cNvCxnSpPr>
              <p:nvPr/>
            </p:nvCxnSpPr>
            <p:spPr>
              <a:xfrm rot="16200000" flipH="1">
                <a:off x="4156074" y="4335316"/>
                <a:ext cx="437573" cy="379845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40" name="Elbow Connector 39"/>
              <p:cNvCxnSpPr>
                <a:stCxn id="31" idx="2"/>
              </p:cNvCxnSpPr>
              <p:nvPr/>
            </p:nvCxnSpPr>
            <p:spPr>
              <a:xfrm rot="5400000">
                <a:off x="4674667" y="4480502"/>
                <a:ext cx="437575" cy="112568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41" name="Elbow Connector 40"/>
              <p:cNvCxnSpPr>
                <a:stCxn id="31" idx="2"/>
              </p:cNvCxnSpPr>
              <p:nvPr/>
            </p:nvCxnSpPr>
            <p:spPr>
              <a:xfrm rot="16200000" flipH="1">
                <a:off x="4847273" y="4420465"/>
                <a:ext cx="437573" cy="232641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sp>
            <p:nvSpPr>
              <p:cNvPr id="42" name="Oval 41"/>
              <p:cNvSpPr/>
              <p:nvPr/>
            </p:nvSpPr>
            <p:spPr>
              <a:xfrm>
                <a:off x="3740440" y="4732481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4063133" y="4744027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442977" y="4733635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727489" y="4744027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072699" y="4744027"/>
                <a:ext cx="219363" cy="23091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3135794" y="3460863"/>
              <a:ext cx="348587" cy="334938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Elbow Connector 12"/>
            <p:cNvCxnSpPr>
              <a:stCxn id="12" idx="2"/>
            </p:cNvCxnSpPr>
            <p:nvPr/>
          </p:nvCxnSpPr>
          <p:spPr>
            <a:xfrm rot="5400000">
              <a:off x="3086126" y="3923482"/>
              <a:ext cx="351642" cy="96280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" name="Elbow Connector 13"/>
            <p:cNvCxnSpPr>
              <a:stCxn id="12" idx="2"/>
            </p:cNvCxnSpPr>
            <p:nvPr/>
          </p:nvCxnSpPr>
          <p:spPr>
            <a:xfrm rot="16200000" flipH="1">
              <a:off x="3233757" y="3872132"/>
              <a:ext cx="351641" cy="198980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3119995" y="4138164"/>
              <a:ext cx="187623" cy="18556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415256" y="4138164"/>
              <a:ext cx="187623" cy="18556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377929" y="3465725"/>
              <a:ext cx="385121" cy="335867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Elbow Connector 17"/>
            <p:cNvCxnSpPr>
              <a:stCxn id="17" idx="2"/>
            </p:cNvCxnSpPr>
            <p:nvPr/>
          </p:nvCxnSpPr>
          <p:spPr>
            <a:xfrm rot="5400000">
              <a:off x="5254888" y="3828354"/>
              <a:ext cx="342363" cy="288841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5190307" y="4143955"/>
              <a:ext cx="187623" cy="18556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466309" y="4153234"/>
              <a:ext cx="187623" cy="18556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791192" y="4144883"/>
              <a:ext cx="187623" cy="18556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Elbow Connector 21"/>
            <p:cNvCxnSpPr>
              <a:stCxn id="27" idx="2"/>
              <a:endCxn id="12" idx="0"/>
            </p:cNvCxnSpPr>
            <p:nvPr/>
          </p:nvCxnSpPr>
          <p:spPr>
            <a:xfrm rot="5400000">
              <a:off x="3158689" y="3265484"/>
              <a:ext cx="346778" cy="43980"/>
            </a:xfrm>
            <a:prstGeom prst="bentConnector3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3" name="Elbow Connector 22"/>
            <p:cNvCxnSpPr>
              <a:stCxn id="29" idx="2"/>
              <a:endCxn id="17" idx="0"/>
            </p:cNvCxnSpPr>
            <p:nvPr/>
          </p:nvCxnSpPr>
          <p:spPr>
            <a:xfrm rot="16200000" flipH="1">
              <a:off x="5356252" y="3251486"/>
              <a:ext cx="351641" cy="76835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4" name="Elbow Connector 23"/>
            <p:cNvCxnSpPr>
              <a:stCxn id="17" idx="2"/>
              <a:endCxn id="20" idx="0"/>
            </p:cNvCxnSpPr>
            <p:nvPr/>
          </p:nvCxnSpPr>
          <p:spPr>
            <a:xfrm rot="5400000">
              <a:off x="5389485" y="3972229"/>
              <a:ext cx="351642" cy="10369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5" name="Elbow Connector 24"/>
            <p:cNvCxnSpPr>
              <a:stCxn id="17" idx="2"/>
              <a:endCxn id="21" idx="0"/>
            </p:cNvCxnSpPr>
            <p:nvPr/>
          </p:nvCxnSpPr>
          <p:spPr>
            <a:xfrm rot="16200000" flipH="1">
              <a:off x="5556102" y="3815980"/>
              <a:ext cx="343291" cy="314514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</p:grpSp>
      <p:cxnSp>
        <p:nvCxnSpPr>
          <p:cNvPr id="54" name="Straight Arrow Connector 53"/>
          <p:cNvCxnSpPr>
            <a:stCxn id="26" idx="0"/>
          </p:cNvCxnSpPr>
          <p:nvPr/>
        </p:nvCxnSpPr>
        <p:spPr>
          <a:xfrm flipH="1" flipV="1">
            <a:off x="4080702" y="3833190"/>
            <a:ext cx="2205" cy="801963"/>
          </a:xfrm>
          <a:prstGeom prst="straightConnector1">
            <a:avLst/>
          </a:prstGeom>
          <a:ln w="3175" cmpd="sng">
            <a:solidFill>
              <a:srgbClr val="383838"/>
            </a:solidFill>
            <a:tailEnd type="triangle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Line Callout 1 55"/>
          <p:cNvSpPr/>
          <p:nvPr/>
        </p:nvSpPr>
        <p:spPr>
          <a:xfrm>
            <a:off x="185972" y="4806774"/>
            <a:ext cx="1921843" cy="1100767"/>
          </a:xfrm>
          <a:prstGeom prst="borderCallout1">
            <a:avLst>
              <a:gd name="adj1" fmla="val 48068"/>
              <a:gd name="adj2" fmla="val 100866"/>
              <a:gd name="adj3" fmla="val 7681"/>
              <a:gd name="adj4" fmla="val 17074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i="1" dirty="0" smtClean="0"/>
              <a:t>Competition-enabled</a:t>
            </a:r>
            <a:r>
              <a:rPr lang="en-US" sz="1200" dirty="0" smtClean="0"/>
              <a:t>: The rationale can compete against the strength of other rationales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8063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600" dirty="0"/>
              <a:t>Domain Based Arguments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</a:rPr>
              <a:t>CLASS 2015</a:t>
            </a: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73577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Arguments Today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 - New Results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134E76E-43B5-7546-A65B-D7B7E50C55E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4012677" y="3517651"/>
            <a:ext cx="1081817" cy="575358"/>
          </a:xfrm>
          <a:prstGeom prst="snip1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System Arguments</a:t>
            </a:r>
            <a:endParaRPr lang="en-US" sz="1400" dirty="0"/>
          </a:p>
        </p:txBody>
      </p:sp>
      <p:sp>
        <p:nvSpPr>
          <p:cNvPr id="8" name="Snip Single Corner Rectangle 7"/>
          <p:cNvSpPr/>
          <p:nvPr/>
        </p:nvSpPr>
        <p:spPr>
          <a:xfrm>
            <a:off x="7158132" y="3847830"/>
            <a:ext cx="1123656" cy="490358"/>
          </a:xfrm>
          <a:prstGeom prst="snip1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Argument Templates</a:t>
            </a:r>
            <a:endParaRPr lang="en-US" sz="1400" dirty="0"/>
          </a:p>
        </p:txBody>
      </p:sp>
      <p:sp>
        <p:nvSpPr>
          <p:cNvPr id="13" name="Cloud 12"/>
          <p:cNvSpPr/>
          <p:nvPr/>
        </p:nvSpPr>
        <p:spPr>
          <a:xfrm>
            <a:off x="449887" y="3411910"/>
            <a:ext cx="1702148" cy="783008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Domain Knowledge</a:t>
            </a:r>
            <a:endParaRPr lang="en-US" sz="1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4428818" y="2764871"/>
            <a:ext cx="249536" cy="631389"/>
            <a:chOff x="625763" y="1962727"/>
            <a:chExt cx="320964" cy="785091"/>
          </a:xfrm>
        </p:grpSpPr>
        <p:sp>
          <p:nvSpPr>
            <p:cNvPr id="26" name="Oval 25"/>
            <p:cNvSpPr/>
            <p:nvPr/>
          </p:nvSpPr>
          <p:spPr>
            <a:xfrm>
              <a:off x="625763" y="1962727"/>
              <a:ext cx="320964" cy="30018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786245" y="2262909"/>
              <a:ext cx="0" cy="2309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625763" y="2493818"/>
              <a:ext cx="160482" cy="254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86245" y="2493818"/>
              <a:ext cx="160482" cy="254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25763" y="2378363"/>
              <a:ext cx="32096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7582928" y="2764871"/>
            <a:ext cx="249536" cy="631389"/>
            <a:chOff x="625763" y="1962727"/>
            <a:chExt cx="320964" cy="785091"/>
          </a:xfrm>
        </p:grpSpPr>
        <p:sp>
          <p:nvSpPr>
            <p:cNvPr id="33" name="Oval 32"/>
            <p:cNvSpPr/>
            <p:nvPr/>
          </p:nvSpPr>
          <p:spPr>
            <a:xfrm>
              <a:off x="625763" y="1962727"/>
              <a:ext cx="320964" cy="30018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786245" y="2262909"/>
              <a:ext cx="0" cy="2309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625763" y="2493818"/>
              <a:ext cx="160482" cy="254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86245" y="2493818"/>
              <a:ext cx="160482" cy="254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25763" y="2378363"/>
              <a:ext cx="32096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7159961" y="3481136"/>
            <a:ext cx="1121827" cy="2868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Processes</a:t>
            </a:r>
            <a:endParaRPr lang="en-US" sz="14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1241421" y="2687740"/>
            <a:ext cx="249536" cy="631389"/>
            <a:chOff x="625763" y="1962727"/>
            <a:chExt cx="320964" cy="785091"/>
          </a:xfrm>
        </p:grpSpPr>
        <p:sp>
          <p:nvSpPr>
            <p:cNvPr id="41" name="Oval 40"/>
            <p:cNvSpPr/>
            <p:nvPr/>
          </p:nvSpPr>
          <p:spPr>
            <a:xfrm>
              <a:off x="625763" y="1962727"/>
              <a:ext cx="320964" cy="30018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786245" y="2262909"/>
              <a:ext cx="0" cy="2309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625763" y="2493818"/>
              <a:ext cx="160482" cy="254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86245" y="2493818"/>
              <a:ext cx="160482" cy="254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25763" y="2378363"/>
              <a:ext cx="32096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9" name="Oval 58"/>
          <p:cNvSpPr/>
          <p:nvPr/>
        </p:nvSpPr>
        <p:spPr>
          <a:xfrm>
            <a:off x="3445071" y="2615768"/>
            <a:ext cx="2282208" cy="23997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792771" y="4407043"/>
            <a:ext cx="1586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System Domain</a:t>
            </a:r>
            <a:endParaRPr lang="en-US" sz="1600" i="1" dirty="0"/>
          </a:p>
        </p:txBody>
      </p:sp>
      <p:sp>
        <p:nvSpPr>
          <p:cNvPr id="61" name="Oval 60"/>
          <p:cNvSpPr/>
          <p:nvPr/>
        </p:nvSpPr>
        <p:spPr>
          <a:xfrm>
            <a:off x="260305" y="2615768"/>
            <a:ext cx="2207741" cy="24222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65228" y="4223347"/>
            <a:ext cx="15868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Subject Matter Expert Domains</a:t>
            </a:r>
            <a:endParaRPr lang="en-US" sz="1600" i="1" dirty="0"/>
          </a:p>
        </p:txBody>
      </p:sp>
      <p:sp>
        <p:nvSpPr>
          <p:cNvPr id="63" name="Oval 62"/>
          <p:cNvSpPr/>
          <p:nvPr/>
        </p:nvSpPr>
        <p:spPr>
          <a:xfrm>
            <a:off x="6591567" y="2615768"/>
            <a:ext cx="2282208" cy="23997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6870787" y="4313202"/>
            <a:ext cx="17237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Argument Expert Domain</a:t>
            </a:r>
            <a:endParaRPr lang="en-US" sz="1600" i="1" dirty="0"/>
          </a:p>
        </p:txBody>
      </p:sp>
      <p:sp>
        <p:nvSpPr>
          <p:cNvPr id="65" name="Left Arrow 64"/>
          <p:cNvSpPr/>
          <p:nvPr/>
        </p:nvSpPr>
        <p:spPr>
          <a:xfrm>
            <a:off x="5262814" y="3517652"/>
            <a:ext cx="1607973" cy="399034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Arrow 65"/>
          <p:cNvSpPr/>
          <p:nvPr/>
        </p:nvSpPr>
        <p:spPr>
          <a:xfrm>
            <a:off x="2287817" y="3517652"/>
            <a:ext cx="1622725" cy="399033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1554388" y="3595034"/>
            <a:ext cx="2282208" cy="3059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Semantic Barrier</a:t>
            </a:r>
            <a:endParaRPr lang="en-US" sz="1400" dirty="0"/>
          </a:p>
        </p:txBody>
      </p:sp>
      <p:sp>
        <p:nvSpPr>
          <p:cNvPr id="48" name="Rectangle 47"/>
          <p:cNvSpPr/>
          <p:nvPr/>
        </p:nvSpPr>
        <p:spPr>
          <a:xfrm rot="16200000">
            <a:off x="5265077" y="3603896"/>
            <a:ext cx="2282208" cy="3059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Semantic Barrier</a:t>
            </a:r>
            <a:endParaRPr lang="en-US" sz="1400" dirty="0"/>
          </a:p>
        </p:txBody>
      </p:sp>
      <p:sp>
        <p:nvSpPr>
          <p:cNvPr id="70" name="Line Callout 1 69"/>
          <p:cNvSpPr/>
          <p:nvPr/>
        </p:nvSpPr>
        <p:spPr>
          <a:xfrm>
            <a:off x="802371" y="1387506"/>
            <a:ext cx="2699327" cy="520085"/>
          </a:xfrm>
          <a:prstGeom prst="borderCallout1">
            <a:avLst>
              <a:gd name="adj1" fmla="val 97162"/>
              <a:gd name="adj2" fmla="val 48734"/>
              <a:gd name="adj3" fmla="val 258240"/>
              <a:gd name="adj4" fmla="val 334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What happens when the owners of knowledge don’t own the argument?</a:t>
            </a:r>
            <a:endParaRPr lang="en-US" sz="1200" dirty="0"/>
          </a:p>
        </p:txBody>
      </p:sp>
      <p:sp>
        <p:nvSpPr>
          <p:cNvPr id="71" name="Line Callout 1 70"/>
          <p:cNvSpPr/>
          <p:nvPr/>
        </p:nvSpPr>
        <p:spPr>
          <a:xfrm>
            <a:off x="4486205" y="1387505"/>
            <a:ext cx="3221491" cy="520085"/>
          </a:xfrm>
          <a:prstGeom prst="borderCallout1">
            <a:avLst>
              <a:gd name="adj1" fmla="val 100276"/>
              <a:gd name="adj2" fmla="val 48739"/>
              <a:gd name="adj3" fmla="val 239898"/>
              <a:gd name="adj4" fmla="val 1038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What happens when the owners of an argument don’t own the knowledge?</a:t>
            </a:r>
            <a:endParaRPr lang="en-US" sz="1200" dirty="0"/>
          </a:p>
        </p:txBody>
      </p:sp>
      <p:sp>
        <p:nvSpPr>
          <p:cNvPr id="73" name="Rectangle 72"/>
          <p:cNvSpPr/>
          <p:nvPr/>
        </p:nvSpPr>
        <p:spPr>
          <a:xfrm rot="16200000">
            <a:off x="2031373" y="3614971"/>
            <a:ext cx="2282208" cy="3059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Ownership Barrier</a:t>
            </a:r>
            <a:endParaRPr lang="en-US" sz="1400" dirty="0"/>
          </a:p>
        </p:txBody>
      </p:sp>
      <p:sp>
        <p:nvSpPr>
          <p:cNvPr id="74" name="Rectangle 73"/>
          <p:cNvSpPr/>
          <p:nvPr/>
        </p:nvSpPr>
        <p:spPr>
          <a:xfrm rot="16200000">
            <a:off x="4830410" y="3614971"/>
            <a:ext cx="2282208" cy="3059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Ownership Barrier</a:t>
            </a:r>
            <a:endParaRPr lang="en-US" sz="1400" dirty="0"/>
          </a:p>
        </p:txBody>
      </p:sp>
      <p:sp>
        <p:nvSpPr>
          <p:cNvPr id="81" name="TextBox 80"/>
          <p:cNvSpPr txBox="1"/>
          <p:nvPr/>
        </p:nvSpPr>
        <p:spPr>
          <a:xfrm>
            <a:off x="551437" y="5360067"/>
            <a:ext cx="2936470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Dead Arguments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Weak Arguments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/>
              <a:t>Ad hoc </a:t>
            </a:r>
            <a:r>
              <a:rPr lang="en-US" dirty="0" smtClean="0"/>
              <a:t>arguments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3487907" y="5360067"/>
            <a:ext cx="2936470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Confirmation Bias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Missed improvement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215239"/>
      </p:ext>
    </p:extLst>
  </p:cSld>
  <p:clrMapOvr>
    <a:masterClrMapping/>
  </p:clrMapOvr>
</p:sld>
</file>

<file path=ppt/theme/theme1.xml><?xml version="1.0" encoding="utf-8"?>
<a:theme xmlns:a="http://schemas.openxmlformats.org/drawingml/2006/main" name="dependableComputing">
  <a:themeElements>
    <a:clrScheme name="Custom 1">
      <a:dk1>
        <a:srgbClr val="445A7A"/>
      </a:dk1>
      <a:lt1>
        <a:sysClr val="window" lastClr="FFFFFF"/>
      </a:lt1>
      <a:dk2>
        <a:srgbClr val="415674"/>
      </a:dk2>
      <a:lt2>
        <a:srgbClr val="FFFFFE"/>
      </a:lt2>
      <a:accent1>
        <a:srgbClr val="8A1B2A"/>
      </a:accent1>
      <a:accent2>
        <a:srgbClr val="D5AE53"/>
      </a:accent2>
      <a:accent3>
        <a:srgbClr val="687F96"/>
      </a:accent3>
      <a:accent4>
        <a:srgbClr val="757273"/>
      </a:accent4>
      <a:accent5>
        <a:srgbClr val="9E999A"/>
      </a:accent5>
      <a:accent6>
        <a:srgbClr val="EAE6E2"/>
      </a:accent6>
      <a:hlink>
        <a:srgbClr val="8099B5"/>
      </a:hlink>
      <a:folHlink>
        <a:srgbClr val="D5AE53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dependableComputing.potx</Template>
  <TotalTime>2099</TotalTime>
  <Words>1716</Words>
  <Application>Microsoft Macintosh PowerPoint</Application>
  <PresentationFormat>On-screen Show (4:3)</PresentationFormat>
  <Paragraphs>412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dependableComputing</vt:lpstr>
      <vt:lpstr>Continuously  Evolving standards </vt:lpstr>
      <vt:lpstr>Standards Today</vt:lpstr>
      <vt:lpstr>Transitive Assurance  and the Implicit Rationale</vt:lpstr>
      <vt:lpstr>A New Method  of Developing Standards</vt:lpstr>
      <vt:lpstr>A New Standard Paradigm</vt:lpstr>
      <vt:lpstr>The Adaptable Rationale</vt:lpstr>
      <vt:lpstr>Building Future Standards</vt:lpstr>
      <vt:lpstr>Domain Based Arguments</vt:lpstr>
      <vt:lpstr>Arguments Today</vt:lpstr>
      <vt:lpstr>Semantic Barriers</vt:lpstr>
      <vt:lpstr>Ownership Barriers</vt:lpstr>
      <vt:lpstr>Make Domain Assurance  Knowledge Explicit</vt:lpstr>
      <vt:lpstr>Explicit System Arguments vs Implicit Domain Arguments</vt:lpstr>
      <vt:lpstr>Eliciting Domain Arguments Initial Observations</vt:lpstr>
      <vt:lpstr>Apply Pattern Analysis Not Template Conformance</vt:lpstr>
      <vt:lpstr>Applying Domain Arguments</vt:lpstr>
      <vt:lpstr>Arguments Tomorrow</vt:lpstr>
      <vt:lpstr>CLASS Support</vt:lpstr>
      <vt:lpstr>Argument Knowledge Ecology</vt:lpstr>
      <vt:lpstr>Changing the View of Arguments</vt:lpstr>
      <vt:lpstr>Assurance Knowledge Ecology</vt:lpstr>
      <vt:lpstr>What is Knowledge Ecology</vt:lpstr>
      <vt:lpstr>Assurance Knowledge Ecology A Web of Assurance Knowledge Flow</vt:lpstr>
      <vt:lpstr>Dynamics and Structure of a Domain</vt:lpstr>
      <vt:lpstr>Argument Fitness Criteria</vt:lpstr>
      <vt:lpstr>Planes of Assurance  Knowledge Ecology</vt:lpstr>
      <vt:lpstr>Additional Thoughts and Conclusions</vt:lpstr>
      <vt:lpstr>The End</vt:lpstr>
      <vt:lpstr>Explicating Domain Arguments</vt:lpstr>
      <vt:lpstr>Compose System Arguments</vt:lpstr>
      <vt:lpstr>Domain Based Arguments</vt:lpstr>
      <vt:lpstr>Patterns as Analysis Criteria, Not Templates</vt:lpstr>
      <vt:lpstr>CLASS Support</vt:lpstr>
      <vt:lpstr>Problems of System Arguments: Ownership and Knowledge Conflict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Christa Albano</dc:creator>
  <cp:lastModifiedBy>Jonathan Rowanhill</cp:lastModifiedBy>
  <cp:revision>371</cp:revision>
  <dcterms:created xsi:type="dcterms:W3CDTF">2015-05-30T18:37:46Z</dcterms:created>
  <dcterms:modified xsi:type="dcterms:W3CDTF">2015-06-29T23:29:55Z</dcterms:modified>
</cp:coreProperties>
</file>