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703" r:id="rId2"/>
    <p:sldMasterId id="2147483697" r:id="rId3"/>
    <p:sldMasterId id="2147483665" r:id="rId4"/>
    <p:sldMasterId id="2147483648" r:id="rId5"/>
    <p:sldMasterId id="2147483660" r:id="rId6"/>
    <p:sldMasterId id="2147483721" r:id="rId7"/>
    <p:sldMasterId id="2147483728" r:id="rId8"/>
    <p:sldMasterId id="2147483730" r:id="rId9"/>
  </p:sldMasterIdLst>
  <p:notesMasterIdLst>
    <p:notesMasterId r:id="rId55"/>
  </p:notesMasterIdLst>
  <p:handoutMasterIdLst>
    <p:handoutMasterId r:id="rId56"/>
  </p:handoutMasterIdLst>
  <p:sldIdLst>
    <p:sldId id="256" r:id="rId10"/>
    <p:sldId id="386" r:id="rId11"/>
    <p:sldId id="349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32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390" r:id="rId34"/>
    <p:sldId id="391" r:id="rId35"/>
    <p:sldId id="392" r:id="rId36"/>
    <p:sldId id="415" r:id="rId37"/>
    <p:sldId id="416" r:id="rId38"/>
    <p:sldId id="431" r:id="rId39"/>
    <p:sldId id="430" r:id="rId40"/>
    <p:sldId id="417" r:id="rId41"/>
    <p:sldId id="419" r:id="rId42"/>
    <p:sldId id="420" r:id="rId43"/>
    <p:sldId id="421" r:id="rId44"/>
    <p:sldId id="422" r:id="rId45"/>
    <p:sldId id="423" r:id="rId46"/>
    <p:sldId id="387" r:id="rId47"/>
    <p:sldId id="388" r:id="rId48"/>
    <p:sldId id="389" r:id="rId49"/>
    <p:sldId id="425" r:id="rId50"/>
    <p:sldId id="426" r:id="rId51"/>
    <p:sldId id="427" r:id="rId52"/>
    <p:sldId id="428" r:id="rId53"/>
    <p:sldId id="42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51"/>
    <a:srgbClr val="2E3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9" autoAdjust="0"/>
    <p:restoredTop sz="86377" autoAdjust="0"/>
  </p:normalViewPr>
  <p:slideViewPr>
    <p:cSldViewPr snapToGrid="0" snapToObjects="1">
      <p:cViewPr>
        <p:scale>
          <a:sx n="120" d="100"/>
          <a:sy n="120" d="100"/>
        </p:scale>
        <p:origin x="-464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2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F831D-3D80-024D-AAA6-FC1534FDEB9B}" type="datetimeFigureOut">
              <a:rPr lang="en-US" smtClean="0"/>
              <a:t>6/13/14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2E944-A575-7645-8127-9870DBC90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22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49E93-66EB-6E41-8E5F-647EB3E03545}" type="datetimeFigureOut">
              <a:rPr lang="en-US" smtClean="0"/>
              <a:t>6/13/14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25F53-2019-6D42-B2D4-06D826DF5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89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25F53-2019-6D42-B2D4-06D826DF59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7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25F53-2019-6D42-B2D4-06D826DF59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A5708-6536-4BFA-9E79-4F07AB216B79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130425"/>
            <a:ext cx="89916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00600"/>
            <a:ext cx="5791200" cy="1905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81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800600"/>
            <a:ext cx="5715000" cy="1905000"/>
          </a:xfrm>
          <a:prstGeom prst="rect">
            <a:avLst/>
          </a:prstGeom>
        </p:spPr>
        <p:txBody>
          <a:bodyPr anchor="t"/>
          <a:lstStyle>
            <a:lvl1pPr algn="l">
              <a:defRPr sz="4000" b="1" cap="sm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2906713"/>
            <a:ext cx="8418513" cy="18938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977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26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760"/>
            <a:ext cx="7315200" cy="77724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06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760"/>
            <a:ext cx="7315200" cy="77724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91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06900"/>
            <a:ext cx="9144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906713"/>
            <a:ext cx="9144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19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829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55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06900"/>
            <a:ext cx="9144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906713"/>
            <a:ext cx="9144000" cy="1500187"/>
          </a:xfrm>
        </p:spPr>
        <p:txBody>
          <a:bodyPr lIns="457200" rIns="457200"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84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BDCE-F549-2E4F-88BA-F7CB5A22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72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BDCE-F549-2E4F-88BA-F7CB5A22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7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 lIns="457200" rIns="457200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83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312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BDCE-F549-2E4F-88BA-F7CB5A22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7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BDCE-F549-2E4F-88BA-F7CB5A22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7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BDCE-F549-2E4F-88BA-F7CB5A22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79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BDCE-F549-2E4F-88BA-F7CB5A22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88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00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3639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49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49740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29338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40835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71993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978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1674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5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7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97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2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11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9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7" Type="http://schemas.openxmlformats.org/officeDocument/2006/relationships/image" Target="../media/image2.emf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theme" Target="../theme/theme5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6.xml"/><Relationship Id="rId3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theme" Target="../theme/theme7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8.xml"/><Relationship Id="rId3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theme" Target="../theme/theme9.xml"/><Relationship Id="rId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 lIns="548640" tIns="45720" rIns="548640" bIns="45720" rtlCol="0" anchor="b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192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0" y="6495017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206875" y="6499224"/>
            <a:ext cx="73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fld id="{636E3629-5DFD-0E4F-9742-D6C39F5C60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1841" y="6495017"/>
            <a:ext cx="3444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© 2014 Dependable Computing</a:t>
            </a:r>
            <a:endParaRPr lang="en-US" sz="1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4937126" y="6499224"/>
            <a:ext cx="2476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sk-SK" smtClean="0"/>
              <a:t>Annual Review</a:t>
            </a:r>
            <a:endParaRPr lang="en-US" dirty="0"/>
          </a:p>
        </p:txBody>
      </p:sp>
      <p:sp>
        <p:nvSpPr>
          <p:cNvPr id="17" name="Date Placeholder 13"/>
          <p:cNvSpPr>
            <a:spLocks noGrp="1"/>
          </p:cNvSpPr>
          <p:nvPr>
            <p:ph type="dt" sz="half" idx="2"/>
          </p:nvPr>
        </p:nvSpPr>
        <p:spPr>
          <a:xfrm>
            <a:off x="7413625" y="6499224"/>
            <a:ext cx="1273176" cy="365125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6/13/2014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" y="6562722"/>
            <a:ext cx="459675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8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731" r:id="rId6"/>
    <p:sldLayoutId id="2147483732" r:id="rId7"/>
    <p:sldLayoutId id="2147483733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4770"/>
            <a:ext cx="8229600" cy="567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0" y="6495017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206875" y="6499224"/>
            <a:ext cx="73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fld id="{636E3629-5DFD-0E4F-9742-D6C39F5C60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1841" y="6495017"/>
            <a:ext cx="3444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© 2014 Dependable Computing</a:t>
            </a:r>
            <a:endParaRPr lang="en-US" sz="1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4937126" y="6499224"/>
            <a:ext cx="2476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sk-SK" smtClean="0"/>
              <a:t>Annual Review</a:t>
            </a:r>
            <a:endParaRPr lang="en-US" dirty="0"/>
          </a:p>
        </p:txBody>
      </p:sp>
      <p:sp>
        <p:nvSpPr>
          <p:cNvPr id="17" name="Date Placeholder 13"/>
          <p:cNvSpPr>
            <a:spLocks noGrp="1"/>
          </p:cNvSpPr>
          <p:nvPr>
            <p:ph type="dt" sz="half" idx="2"/>
          </p:nvPr>
        </p:nvSpPr>
        <p:spPr>
          <a:xfrm>
            <a:off x="7413625" y="6499224"/>
            <a:ext cx="1273176" cy="365125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6/13/2014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" y="6562722"/>
            <a:ext cx="459675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953000"/>
            <a:ext cx="3116250" cy="1721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37160"/>
            <a:ext cx="8839200" cy="396240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9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0" scaled="1"/>
            <a:tileRect/>
          </a:gradFill>
        </p:spPr>
        <p:txBody>
          <a:bodyPr vert="horz" lIns="457200" tIns="45720" rIns="45720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 vert="horz" lIns="457200" tIns="45720" rIns="45720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4" r:id="rId3"/>
    <p:sldLayoutId id="2147483676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0" y="6495017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457200" tIns="0" rIns="457200" bIns="45720" rtlCol="0" anchor="t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206875" y="6499224"/>
            <a:ext cx="73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fld id="{636E3629-5DFD-0E4F-9742-D6C39F5C60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1841" y="6495017"/>
            <a:ext cx="344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© 2014 Dependable Computing</a:t>
            </a:r>
            <a:endParaRPr lang="en-US" sz="1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4937126" y="6499224"/>
            <a:ext cx="2476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sk-SK" smtClean="0"/>
              <a:t>Annual Review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3625" y="6499224"/>
            <a:ext cx="1273176" cy="365125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r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6/13/2014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flipH="1" flipV="1">
            <a:off x="0" y="1099730"/>
            <a:ext cx="9144000" cy="88985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" y="6562722"/>
            <a:ext cx="459675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9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9" r:id="rId2"/>
    <p:sldLayoutId id="2147483681" r:id="rId3"/>
    <p:sldLayoutId id="2147483688" r:id="rId4"/>
    <p:sldLayoutId id="2147483690" r:id="rId5"/>
    <p:sldLayoutId id="2147483682" r:id="rId6"/>
    <p:sldLayoutId id="2147483683" r:id="rId7"/>
    <p:sldLayoutId id="2147483685" r:id="rId8"/>
    <p:sldLayoutId id="2147483687" r:id="rId9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36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7" y="2699002"/>
            <a:ext cx="2667005" cy="14599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55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 lIns="548640" tIns="45720" rIns="548640" bIns="45720" rtlCol="0" anchor="b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192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0" y="6495017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206875" y="6499224"/>
            <a:ext cx="73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fld id="{636E3629-5DFD-0E4F-9742-D6C39F5C60BE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841" y="6495017"/>
            <a:ext cx="3444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© 2014 Dependable Computing</a:t>
            </a:r>
            <a:endParaRPr lang="en-US" sz="16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rebuchet MS"/>
            </a:endParaRP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4937126" y="6499224"/>
            <a:ext cx="2476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sk-SK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17" name="Date Placeholder 13"/>
          <p:cNvSpPr>
            <a:spLocks noGrp="1"/>
          </p:cNvSpPr>
          <p:nvPr>
            <p:ph type="dt" sz="half" idx="2"/>
          </p:nvPr>
        </p:nvSpPr>
        <p:spPr>
          <a:xfrm>
            <a:off x="7413625" y="6499224"/>
            <a:ext cx="1273176" cy="365125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" y="6562722"/>
            <a:ext cx="459675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4770"/>
            <a:ext cx="8229600" cy="567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0" y="6495017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2E3191"/>
              </a:gs>
              <a:gs pos="100000">
                <a:srgbClr val="00A55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206875" y="6499224"/>
            <a:ext cx="73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fld id="{636E3629-5DFD-0E4F-9742-D6C39F5C60BE}" type="slidenum"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pPr/>
              <a:t>‹#›</a:t>
            </a:fld>
            <a:endParaRPr lang="en-US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841" y="6495017"/>
            <a:ext cx="3444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© 2014 Dependable Computing</a:t>
            </a:r>
            <a:endParaRPr lang="en-US" sz="16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rebuchet MS"/>
            </a:endParaRP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4937126" y="6499224"/>
            <a:ext cx="2476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sk-SK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Annual Review</a:t>
            </a:r>
            <a:endParaRPr lang="en-US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sp>
        <p:nvSpPr>
          <p:cNvPr id="17" name="Date Placeholder 13"/>
          <p:cNvSpPr>
            <a:spLocks noGrp="1"/>
          </p:cNvSpPr>
          <p:nvPr>
            <p:ph type="dt" sz="half" idx="2"/>
          </p:nvPr>
        </p:nvSpPr>
        <p:spPr>
          <a:xfrm>
            <a:off x="7413625" y="6499224"/>
            <a:ext cx="1273176" cy="365125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r">
              <a:defRPr sz="1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Trebuchet MS"/>
              </a:rPr>
              <a:t>6/13/2014</a:t>
            </a:r>
            <a:endParaRPr lang="en-US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Trebuchet M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" y="6562722"/>
            <a:ext cx="459675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0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24840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6/13/2014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defTabSz="914400"/>
            <a:fld id="{5CF23990-AFFA-46E9-9E0E-20A0BA2640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AFRL Globe Logo" descr="C:\Users\HectorHA\AppData\Local\Microsoft\Windows\Temporary Internet Files\Content.Outlook\MKL35CXM\AFRL Globe no ta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07652" y="6224362"/>
            <a:ext cx="1402948" cy="557438"/>
          </a:xfrm>
          <a:prstGeom prst="rect">
            <a:avLst/>
          </a:prstGeom>
          <a:noFill/>
        </p:spPr>
      </p:pic>
      <p:pic>
        <p:nvPicPr>
          <p:cNvPr id="8" name="Air Force Wings" descr="blue_std"/>
          <p:cNvPicPr>
            <a:picLocks noChangeAspect="1" noChangeArrowheads="1"/>
          </p:cNvPicPr>
          <p:nvPr/>
        </p:nvPicPr>
        <p:blipFill>
          <a:blip r:embed="rId3" cstate="email"/>
          <a:srcRect l="14286" r="14286" b="19647"/>
          <a:stretch>
            <a:fillRect/>
          </a:stretch>
        </p:blipFill>
        <p:spPr bwMode="auto">
          <a:xfrm>
            <a:off x="0" y="152400"/>
            <a:ext cx="1108013" cy="98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ue Line Under Logos"/>
          <p:cNvSpPr>
            <a:spLocks noChangeArrowheads="1"/>
          </p:cNvSpPr>
          <p:nvPr/>
        </p:nvSpPr>
        <p:spPr bwMode="auto">
          <a:xfrm>
            <a:off x="0" y="1091384"/>
            <a:ext cx="9144000" cy="45719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defTabSz="914400"/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0" name="Small AFRL Shield" descr="AFRL Shield 1 in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077198" y="100747"/>
            <a:ext cx="914402" cy="902210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1757856" y="6400800"/>
            <a:ext cx="5023944" cy="30777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700" b="1" dirty="0" smtClean="0">
                <a:solidFill>
                  <a:prstClr val="black"/>
                </a:solidFill>
                <a:latin typeface="Arial" pitchFamily="34" charset="0"/>
              </a:rPr>
              <a:t>DISTRIBUTION STATEMENT D. Distribution authorized to </a:t>
            </a:r>
            <a:r>
              <a:rPr lang="en-US" sz="700" b="1" dirty="0" err="1" smtClean="0">
                <a:solidFill>
                  <a:prstClr val="black"/>
                </a:solidFill>
                <a:latin typeface="Arial" pitchFamily="34" charset="0"/>
              </a:rPr>
              <a:t>DoD</a:t>
            </a:r>
            <a:r>
              <a:rPr lang="en-US" sz="700" b="1" dirty="0" smtClean="0">
                <a:solidFill>
                  <a:prstClr val="black"/>
                </a:solidFill>
                <a:latin typeface="Arial" pitchFamily="34" charset="0"/>
              </a:rPr>
              <a:t> and their DOD contractors only.</a:t>
            </a:r>
          </a:p>
          <a:p>
            <a:pPr algn="ctr" defTabSz="914400"/>
            <a:r>
              <a:rPr lang="en-US" sz="700" b="1" dirty="0" smtClean="0">
                <a:solidFill>
                  <a:prstClr val="black"/>
                </a:solidFill>
                <a:latin typeface="Arial" pitchFamily="34" charset="0"/>
              </a:rPr>
              <a:t>Other requests shall be referred to AFRL/RQQA, 2210 8</a:t>
            </a:r>
            <a:r>
              <a:rPr lang="en-US" sz="700" b="1" baseline="30000" dirty="0" smtClean="0">
                <a:solidFill>
                  <a:prstClr val="black"/>
                </a:solidFill>
                <a:latin typeface="Arial" pitchFamily="34" charset="0"/>
              </a:rPr>
              <a:t>th</a:t>
            </a:r>
            <a:r>
              <a:rPr lang="en-US" sz="700" b="1" dirty="0" smtClean="0">
                <a:solidFill>
                  <a:prstClr val="black"/>
                </a:solidFill>
                <a:latin typeface="Arial" pitchFamily="34" charset="0"/>
              </a:rPr>
              <a:t> Street , Wright-Patterson AFB, OH 45433</a:t>
            </a:r>
            <a:endParaRPr lang="en-US" sz="700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5587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latin typeface="Arial"/>
                <a:cs typeface="Arial"/>
              </a:rPr>
              <a:t>Comprehensive Lifecycle for Assuring System Safety - CLASS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Dependable Computing LLC</a:t>
            </a:r>
          </a:p>
          <a:p>
            <a:r>
              <a:rPr lang="en-US" dirty="0"/>
              <a:t>Contract  </a:t>
            </a:r>
            <a:r>
              <a:rPr lang="en-US" dirty="0" smtClean="0"/>
              <a:t>NNL13AA08C</a:t>
            </a:r>
          </a:p>
          <a:p>
            <a:r>
              <a:rPr lang="en-US" dirty="0" smtClean="0"/>
              <a:t>Friday the 13,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9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Instantiation &amp; Safety Information Repository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5638800" y="5867400"/>
            <a:ext cx="1600200" cy="533400"/>
          </a:xfrm>
          <a:prstGeom prst="wedgeRectCallout">
            <a:avLst>
              <a:gd name="adj1" fmla="val 28011"/>
              <a:gd name="adj2" fmla="val -22308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Instance Resources and Records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95377"/>
            <a:ext cx="7073900" cy="393862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365332" y="5867400"/>
            <a:ext cx="1600200" cy="533400"/>
          </a:xfrm>
          <a:prstGeom prst="wedgeRectCallout">
            <a:avLst>
              <a:gd name="adj1" fmla="val 44037"/>
              <a:gd name="adj2" fmla="val -14754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Community Resources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133600" y="5867400"/>
            <a:ext cx="1600200" cy="533400"/>
          </a:xfrm>
          <a:prstGeom prst="wedgeRectCallout">
            <a:avLst>
              <a:gd name="adj1" fmla="val -13964"/>
              <a:gd name="adj2" fmla="val -14525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Access Protocols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7391400" y="5867400"/>
            <a:ext cx="1600200" cy="533400"/>
          </a:xfrm>
          <a:prstGeom prst="wedgeRectCallout">
            <a:avLst>
              <a:gd name="adj1" fmla="val -17017"/>
              <a:gd name="adj2" fmla="val -227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Lifecycle Resources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3886200" y="5867400"/>
            <a:ext cx="1600200" cy="533400"/>
          </a:xfrm>
          <a:prstGeom prst="wedgeRectCallout">
            <a:avLst>
              <a:gd name="adj1" fmla="val 12747"/>
              <a:gd name="adj2" fmla="val -20019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Instance Process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2971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Lifecycle support resources</a:t>
            </a:r>
          </a:p>
          <a:p>
            <a:r>
              <a:rPr lang="en-US" sz="2400" dirty="0" smtClean="0"/>
              <a:t>Temporal:</a:t>
            </a:r>
          </a:p>
          <a:p>
            <a:pPr lvl="1"/>
            <a:r>
              <a:rPr lang="en-US" sz="2000" dirty="0" smtClean="0"/>
              <a:t>Propagate/monitor </a:t>
            </a:r>
            <a:r>
              <a:rPr lang="en-US" sz="2000" b="1" i="1" dirty="0" smtClean="0"/>
              <a:t>change</a:t>
            </a:r>
          </a:p>
          <a:p>
            <a:pPr lvl="1"/>
            <a:r>
              <a:rPr lang="en-US" sz="2000" dirty="0" smtClean="0"/>
              <a:t>Respond to </a:t>
            </a:r>
            <a:r>
              <a:rPr lang="en-US" sz="2000" b="1" i="1" dirty="0" smtClean="0"/>
              <a:t>change/defects</a:t>
            </a:r>
          </a:p>
          <a:p>
            <a:pPr lvl="1"/>
            <a:r>
              <a:rPr lang="en-US" sz="2000" b="1" i="1" dirty="0" smtClean="0"/>
              <a:t>Local</a:t>
            </a:r>
            <a:r>
              <a:rPr lang="en-US" sz="2000" dirty="0" smtClean="0"/>
              <a:t> system to </a:t>
            </a:r>
            <a:r>
              <a:rPr lang="en-US" sz="2000" b="1" i="1" dirty="0" smtClean="0"/>
              <a:t>others</a:t>
            </a:r>
          </a:p>
          <a:p>
            <a:pPr lvl="1"/>
            <a:r>
              <a:rPr lang="en-US" sz="2000" b="1" i="1" dirty="0" smtClean="0"/>
              <a:t>Others</a:t>
            </a:r>
            <a:r>
              <a:rPr lang="en-US" sz="2000" dirty="0" smtClean="0"/>
              <a:t> to </a:t>
            </a:r>
            <a:r>
              <a:rPr lang="en-US" sz="2000" b="1" i="1" dirty="0" smtClean="0"/>
              <a:t>local</a:t>
            </a:r>
            <a:r>
              <a:rPr lang="en-US" sz="2000" dirty="0" smtClean="0"/>
              <a:t> system</a:t>
            </a:r>
          </a:p>
          <a:p>
            <a:pPr lvl="1"/>
            <a:r>
              <a:rPr lang="en-US" sz="2000" dirty="0" smtClean="0"/>
              <a:t>Pull vs. push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1447800"/>
            <a:ext cx="6184900" cy="490210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Repository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5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Case Creation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7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Foundations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678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Creation challenges:</a:t>
            </a:r>
          </a:p>
          <a:p>
            <a:pPr lvl="1"/>
            <a:r>
              <a:rPr lang="en-US" dirty="0"/>
              <a:t>Separate/uncoordinated development</a:t>
            </a:r>
          </a:p>
          <a:p>
            <a:pPr lvl="1"/>
            <a:r>
              <a:rPr lang="en-US" dirty="0"/>
              <a:t>What to argue, how to decompose it, how to organize it</a:t>
            </a:r>
          </a:p>
          <a:p>
            <a:pPr lvl="1"/>
            <a:r>
              <a:rPr lang="en-US" dirty="0"/>
              <a:t>Scale – system, stakeholders, contexts, etc.</a:t>
            </a:r>
          </a:p>
          <a:p>
            <a:r>
              <a:rPr lang="en-US" dirty="0"/>
              <a:t>Techniques include Assurance Based Development (ABD)</a:t>
            </a:r>
          </a:p>
          <a:p>
            <a:r>
              <a:rPr lang="en-US" dirty="0"/>
              <a:t>CLASS problem orientation:</a:t>
            </a:r>
          </a:p>
          <a:p>
            <a:pPr lvl="1"/>
            <a:r>
              <a:rPr lang="en-US" dirty="0"/>
              <a:t>Get the problem statement right first</a:t>
            </a:r>
          </a:p>
          <a:p>
            <a:pPr lvl="1"/>
            <a:r>
              <a:rPr lang="en-US" dirty="0"/>
              <a:t>Key to getting the solution (requirements)</a:t>
            </a:r>
          </a:p>
          <a:p>
            <a:pPr lvl="1"/>
            <a:r>
              <a:rPr lang="en-US" dirty="0"/>
              <a:t>Key to knowing that the solution is the right one (assurance case)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7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Frames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1"/>
            <a:ext cx="8686800" cy="47536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Jackson’s Problem Frames: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Observations </a:t>
            </a:r>
            <a:r>
              <a:rPr lang="en-US" dirty="0"/>
              <a:t>by Jackson:</a:t>
            </a:r>
          </a:p>
          <a:p>
            <a:pPr lvl="1"/>
            <a:r>
              <a:rPr lang="en-US" dirty="0"/>
              <a:t>“Big problems are made up of smaller ones”</a:t>
            </a:r>
          </a:p>
          <a:p>
            <a:pPr lvl="1"/>
            <a:r>
              <a:rPr lang="en-US" dirty="0"/>
              <a:t>“Many smaller ones recur”</a:t>
            </a:r>
          </a:p>
          <a:p>
            <a:r>
              <a:rPr lang="en-US" dirty="0"/>
              <a:t>CLASS exploits this regularity to guide decomposition (and </a:t>
            </a:r>
            <a:r>
              <a:rPr lang="en-US" i="1" dirty="0"/>
              <a:t>composition</a:t>
            </a:r>
            <a:r>
              <a:rPr lang="en-US" dirty="0"/>
              <a:t>) of assurance arguments</a:t>
            </a:r>
          </a:p>
          <a:p>
            <a:r>
              <a:rPr lang="en-US" dirty="0"/>
              <a:t>Essentially problem described with problem frames determines argument structure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45719" y="1934110"/>
            <a:ext cx="7253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“Problem frames </a:t>
            </a:r>
            <a:r>
              <a:rPr lang="en-US" dirty="0" err="1"/>
              <a:t>characterise</a:t>
            </a:r>
            <a:r>
              <a:rPr lang="en-US" dirty="0"/>
              <a:t> classes of problems that commonly occur as sub-problems of larger, realistic, problems. The intention is to </a:t>
            </a:r>
            <a:r>
              <a:rPr lang="en-US" dirty="0" err="1"/>
              <a:t>analyse</a:t>
            </a:r>
            <a:r>
              <a:rPr lang="en-US" dirty="0"/>
              <a:t> realistic problems by decomposing them into constituent </a:t>
            </a:r>
            <a:r>
              <a:rPr lang="en-US" dirty="0" err="1"/>
              <a:t>subproblems</a:t>
            </a:r>
            <a:r>
              <a:rPr lang="en-US" dirty="0"/>
              <a:t> that correspond to known problem frames. This analysis guides the decomposition.</a:t>
            </a:r>
            <a:r>
              <a:rPr lang="en-US" dirty="0" smtClean="0"/>
              <a:t>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6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Integration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447800"/>
            <a:ext cx="3657600" cy="4864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Evidence derives from many sources</a:t>
            </a:r>
          </a:p>
          <a:p>
            <a:r>
              <a:rPr lang="en-US" sz="2400" dirty="0" smtClean="0"/>
              <a:t>Independent safety analysis is typical but problematic</a:t>
            </a:r>
          </a:p>
          <a:p>
            <a:r>
              <a:rPr lang="en-US" sz="2400" dirty="0" smtClean="0"/>
              <a:t>All evidence:</a:t>
            </a:r>
          </a:p>
          <a:p>
            <a:pPr lvl="1"/>
            <a:r>
              <a:rPr lang="en-US" sz="2000" dirty="0" smtClean="0"/>
              <a:t>Is “</a:t>
            </a:r>
            <a:r>
              <a:rPr lang="en-US" sz="2000" dirty="0"/>
              <a:t>s</a:t>
            </a:r>
            <a:r>
              <a:rPr lang="en-US" sz="2000" dirty="0" smtClean="0"/>
              <a:t>pecified” by safety case</a:t>
            </a:r>
          </a:p>
          <a:p>
            <a:pPr lvl="1"/>
            <a:r>
              <a:rPr lang="en-US" sz="2000" dirty="0" smtClean="0"/>
              <a:t>Has to “integrate” with safety case</a:t>
            </a:r>
          </a:p>
          <a:p>
            <a:r>
              <a:rPr lang="en-US" sz="2400" dirty="0" smtClean="0"/>
              <a:t>CLASS defines necessary interfaces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1371600"/>
            <a:ext cx="4940300" cy="49403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8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Case Assessment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7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FAA Certification Considerations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678363"/>
          </a:xfrm>
        </p:spPr>
        <p:txBody>
          <a:bodyPr>
            <a:normAutofit/>
          </a:bodyPr>
          <a:lstStyle/>
          <a:p>
            <a:r>
              <a:rPr lang="en-US" dirty="0" smtClean="0"/>
              <a:t>FAA roles:</a:t>
            </a:r>
          </a:p>
          <a:p>
            <a:pPr lvl="1"/>
            <a:r>
              <a:rPr lang="en-US" dirty="0" smtClean="0"/>
              <a:t>Airborne vs. ground vs. linked systems</a:t>
            </a:r>
          </a:p>
          <a:p>
            <a:pPr lvl="1"/>
            <a:r>
              <a:rPr lang="en-US" dirty="0" smtClean="0"/>
              <a:t>Regulator vs. acquirer</a:t>
            </a:r>
          </a:p>
          <a:p>
            <a:r>
              <a:rPr lang="en-US" dirty="0" smtClean="0"/>
              <a:t>Introduction of new technique:</a:t>
            </a:r>
          </a:p>
          <a:p>
            <a:pPr lvl="1"/>
            <a:r>
              <a:rPr lang="en-US" dirty="0" smtClean="0"/>
              <a:t>Lack of familiarity leads to extreme conservatism</a:t>
            </a:r>
          </a:p>
          <a:p>
            <a:pPr lvl="1"/>
            <a:r>
              <a:rPr lang="en-US" dirty="0" smtClean="0"/>
              <a:t>Requirement for continuous involvement, outset on</a:t>
            </a:r>
          </a:p>
          <a:p>
            <a:pPr lvl="1"/>
            <a:r>
              <a:rPr lang="en-US" dirty="0" smtClean="0"/>
              <a:t>Same conditions as present, e.g., no extraneous fn.</a:t>
            </a:r>
          </a:p>
          <a:p>
            <a:pPr lvl="1"/>
            <a:r>
              <a:rPr lang="en-US" dirty="0" smtClean="0"/>
              <a:t>Implementation of levels A – D</a:t>
            </a:r>
          </a:p>
          <a:p>
            <a:pPr lvl="1"/>
            <a:r>
              <a:rPr lang="en-US" dirty="0" smtClean="0"/>
              <a:t>Coordination with other countries, ICAO initiatives</a:t>
            </a:r>
          </a:p>
          <a:p>
            <a:pPr lvl="1"/>
            <a:r>
              <a:rPr lang="en-US" dirty="0" smtClean="0"/>
              <a:t>Switch to Organization Designation Authorization (ODA)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553200" y="2438400"/>
            <a:ext cx="2514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Important/Orthogonal Considerations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 &amp; Instance Processes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3124200" cy="46783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Meta process:</a:t>
            </a:r>
          </a:p>
          <a:p>
            <a:pPr marL="574675" lvl="1" indent="-233363"/>
            <a:r>
              <a:rPr lang="en-US" sz="2000" dirty="0" smtClean="0"/>
              <a:t>Filter model</a:t>
            </a:r>
          </a:p>
          <a:p>
            <a:pPr marL="574675" lvl="1" indent="-233363"/>
            <a:r>
              <a:rPr lang="en-US" sz="2000" dirty="0" smtClean="0"/>
              <a:t>Regulation constraints</a:t>
            </a:r>
          </a:p>
          <a:p>
            <a:pPr marL="574675" lvl="1" indent="-233363"/>
            <a:r>
              <a:rPr lang="en-US" sz="2000" dirty="0" smtClean="0"/>
              <a:t>Process constraints</a:t>
            </a:r>
          </a:p>
          <a:p>
            <a:pPr marL="574675" lvl="1" indent="-233363"/>
            <a:r>
              <a:rPr lang="en-US" sz="2000" dirty="0" smtClean="0"/>
              <a:t>CRR services</a:t>
            </a:r>
          </a:p>
          <a:p>
            <a:pPr marL="174625" indent="-233363"/>
            <a:r>
              <a:rPr lang="en-US" sz="2400" dirty="0" smtClean="0"/>
              <a:t>Lifecycle assurance requires:</a:t>
            </a:r>
          </a:p>
          <a:p>
            <a:pPr marL="574675" lvl="1" indent="-233363"/>
            <a:r>
              <a:rPr lang="en-US" sz="2000" dirty="0" smtClean="0"/>
              <a:t>Integration of FAA initiated reviews</a:t>
            </a:r>
          </a:p>
          <a:p>
            <a:pPr marL="574675" lvl="1" indent="-233363"/>
            <a:r>
              <a:rPr lang="en-US" sz="2000" dirty="0" smtClean="0"/>
              <a:t>Updates as system evolves</a:t>
            </a:r>
          </a:p>
          <a:p>
            <a:pPr marL="574675" lvl="1" indent="-233363"/>
            <a:r>
              <a:rPr lang="en-US" sz="2000" dirty="0" smtClean="0"/>
              <a:t>Safety case repair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621059"/>
            <a:ext cx="5359400" cy="44749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2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743200"/>
            <a:ext cx="4327437" cy="2620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u="sng" dirty="0" smtClean="0"/>
              <a:t>Filter</a:t>
            </a:r>
            <a:r>
              <a:rPr lang="en-US" dirty="0" smtClean="0"/>
              <a:t> Model Of Assessment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819400"/>
            <a:ext cx="4327437" cy="262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828800"/>
            <a:ext cx="2177143" cy="914400"/>
          </a:xfrm>
          <a:prstGeom prst="rect">
            <a:avLst/>
          </a:prstGeom>
        </p:spPr>
      </p:pic>
      <p:sp>
        <p:nvSpPr>
          <p:cNvPr id="10" name="Explosion 2 9"/>
          <p:cNvSpPr/>
          <p:nvPr/>
        </p:nvSpPr>
        <p:spPr bwMode="auto">
          <a:xfrm>
            <a:off x="6934200" y="4191000"/>
            <a:ext cx="1371600" cy="1066800"/>
          </a:xfrm>
          <a:prstGeom prst="irregularSeal2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endParaRPr lang="en-US" dirty="0" smtClean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362200" y="2819400"/>
            <a:ext cx="0" cy="3200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524000"/>
            <a:ext cx="1758346" cy="13589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81800" y="2971800"/>
            <a:ext cx="2133600" cy="2514600"/>
            <a:chOff x="6781800" y="2971800"/>
            <a:chExt cx="2133600" cy="2514600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>
              <a:off x="6781800" y="4114800"/>
              <a:ext cx="2133600" cy="13716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6781800" y="2971800"/>
              <a:ext cx="0" cy="11430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Rectangular Callout 14"/>
          <p:cNvSpPr/>
          <p:nvPr/>
        </p:nvSpPr>
        <p:spPr bwMode="auto">
          <a:xfrm>
            <a:off x="4724400" y="5410200"/>
            <a:ext cx="2133600" cy="914400"/>
          </a:xfrm>
          <a:prstGeom prst="wedgeRectCallout">
            <a:avLst>
              <a:gd name="adj1" fmla="val 56918"/>
              <a:gd name="adj2" fmla="val -88908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dirty="0" smtClean="0"/>
              <a:t>Assessment Process Flaw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05200" y="18288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Filter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54102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Good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54102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Bad</a:t>
            </a:r>
            <a:endParaRPr lang="en-US" sz="3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Dependable Computing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 smtClean="0"/>
              <a:t>Founded in 2009 by John Knight</a:t>
            </a:r>
          </a:p>
          <a:p>
            <a:r>
              <a:rPr lang="en-US" dirty="0" smtClean="0"/>
              <a:t>Provision of complex engineering services:</a:t>
            </a:r>
          </a:p>
          <a:p>
            <a:pPr lvl="1"/>
            <a:r>
              <a:rPr lang="en-US" dirty="0" smtClean="0"/>
              <a:t>Safety case development and training</a:t>
            </a:r>
          </a:p>
          <a:p>
            <a:pPr lvl="1"/>
            <a:r>
              <a:rPr lang="en-US" dirty="0" smtClean="0"/>
              <a:t>Formal specification and verification</a:t>
            </a:r>
          </a:p>
          <a:p>
            <a:endParaRPr lang="en-US" dirty="0" smtClean="0"/>
          </a:p>
          <a:p>
            <a:r>
              <a:rPr lang="en-US" dirty="0" smtClean="0"/>
              <a:t>Customers include:</a:t>
            </a:r>
          </a:p>
          <a:p>
            <a:pPr lvl="1"/>
            <a:r>
              <a:rPr lang="en-US" dirty="0" smtClean="0"/>
              <a:t>U.S. Navy</a:t>
            </a:r>
          </a:p>
          <a:p>
            <a:pPr lvl="1"/>
            <a:r>
              <a:rPr lang="en-US" dirty="0" smtClean="0"/>
              <a:t>U.S. Air Force</a:t>
            </a:r>
          </a:p>
          <a:p>
            <a:pPr lvl="1"/>
            <a:r>
              <a:rPr lang="en-US" dirty="0" smtClean="0"/>
              <a:t>DARPA</a:t>
            </a:r>
          </a:p>
          <a:p>
            <a:pPr lvl="1"/>
            <a:r>
              <a:rPr lang="en-US" dirty="0" smtClean="0"/>
              <a:t>NASA</a:t>
            </a:r>
          </a:p>
          <a:p>
            <a:pPr lvl="1"/>
            <a:r>
              <a:rPr lang="en-US" dirty="0" smtClean="0"/>
              <a:t>FDA</a:t>
            </a:r>
          </a:p>
          <a:p>
            <a:pPr lvl="1"/>
            <a:r>
              <a:rPr lang="en-US" dirty="0" smtClean="0"/>
              <a:t>NRC</a:t>
            </a:r>
          </a:p>
          <a:p>
            <a:pPr lvl="1"/>
            <a:r>
              <a:rPr lang="en-US" dirty="0"/>
              <a:t>Toyota ITC, </a:t>
            </a:r>
            <a:r>
              <a:rPr lang="en-US" dirty="0" smtClean="0"/>
              <a:t>USA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BDCE-F549-2E4F-88BA-F7CB5A2295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1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Analysis Model</a:t>
            </a:r>
            <a:endParaRPr lang="en-US" dirty="0"/>
          </a:p>
        </p:txBody>
      </p:sp>
      <p:sp>
        <p:nvSpPr>
          <p:cNvPr id="8" name="Cloud 7"/>
          <p:cNvSpPr/>
          <p:nvPr/>
        </p:nvSpPr>
        <p:spPr bwMode="auto">
          <a:xfrm>
            <a:off x="5105400" y="4343400"/>
            <a:ext cx="3886200" cy="102097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b="1" dirty="0" smtClean="0">
                <a:solidFill>
                  <a:srgbClr val="000000"/>
                </a:solidFill>
              </a:rPr>
              <a:t>Assessment</a:t>
            </a:r>
            <a:endParaRPr lang="en-US" sz="1100" dirty="0" smtClean="0"/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7467600" y="3352800"/>
            <a:ext cx="1371600" cy="548640"/>
          </a:xfrm>
          <a:prstGeom prst="wedgeRoundRectCallout">
            <a:avLst>
              <a:gd name="adj1" fmla="val -40883"/>
              <a:gd name="adj2" fmla="val 126412"/>
              <a:gd name="adj3" fmla="val 16667"/>
            </a:avLst>
          </a:prstGeom>
          <a:solidFill>
            <a:srgbClr val="FCD5B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400" dirty="0" smtClean="0"/>
              <a:t>Fault Tree Analysis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5411969" y="5775960"/>
            <a:ext cx="1371600" cy="548640"/>
          </a:xfrm>
          <a:prstGeom prst="wedgeRoundRectCallout">
            <a:avLst>
              <a:gd name="adj1" fmla="val -5881"/>
              <a:gd name="adj2" fmla="val -118914"/>
              <a:gd name="adj3" fmla="val 16667"/>
            </a:avLst>
          </a:prstGeom>
          <a:solidFill>
            <a:srgbClr val="FCD5B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400" dirty="0" smtClean="0"/>
              <a:t>FMECA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7467600" y="5775960"/>
            <a:ext cx="1371600" cy="548640"/>
          </a:xfrm>
          <a:prstGeom prst="wedgeRoundRectCallout">
            <a:avLst>
              <a:gd name="adj1" fmla="val -36698"/>
              <a:gd name="adj2" fmla="val -136024"/>
              <a:gd name="adj3" fmla="val 16667"/>
            </a:avLst>
          </a:prstGeom>
          <a:solidFill>
            <a:srgbClr val="FCD5B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400" dirty="0" smtClean="0"/>
              <a:t>Empirical Studies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5410200" y="3352800"/>
            <a:ext cx="1371600" cy="548640"/>
          </a:xfrm>
          <a:prstGeom prst="wedgeRoundRectCallout">
            <a:avLst>
              <a:gd name="adj1" fmla="val -3673"/>
              <a:gd name="adj2" fmla="val 122562"/>
              <a:gd name="adj3" fmla="val 16667"/>
            </a:avLst>
          </a:prstGeom>
          <a:solidFill>
            <a:srgbClr val="FCD5B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400" dirty="0" smtClean="0"/>
              <a:t>Hazard Identification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723736"/>
            <a:ext cx="4869608" cy="19338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38800" y="1723736"/>
            <a:ext cx="3048000" cy="79086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Assessment Is A “Safety Critical” System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4550846"/>
            <a:ext cx="3048000" cy="79086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Apply Safety Engineering To Assessment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114800" y="4724400"/>
            <a:ext cx="609600" cy="4572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4724400" y="1905000"/>
            <a:ext cx="609600" cy="4572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8001000" y="4038600"/>
            <a:ext cx="457200" cy="16764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STANDARDS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750" y="0"/>
            <a:ext cx="9472083" cy="1219200"/>
          </a:xfrm>
        </p:spPr>
        <p:txBody>
          <a:bodyPr/>
          <a:lstStyle/>
          <a:p>
            <a:r>
              <a:rPr lang="en-US" dirty="0" smtClean="0"/>
              <a:t>Assessment Analysis &amp;  </a:t>
            </a:r>
            <a:r>
              <a:rPr lang="en-US" i="1" u="sng" dirty="0" smtClean="0"/>
              <a:t>Delegation</a:t>
            </a:r>
            <a:endParaRPr lang="en-US" i="1" u="sng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648200" y="4038600"/>
            <a:ext cx="457200" cy="1676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Assessment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2234" y="3439180"/>
            <a:ext cx="1143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Assessment</a:t>
            </a:r>
          </a:p>
          <a:p>
            <a:pPr algn="ctr"/>
            <a:r>
              <a:rPr lang="en-US" sz="1400" b="1" i="1" u="sng" dirty="0" smtClean="0"/>
              <a:t>Filter</a:t>
            </a:r>
            <a:endParaRPr lang="en-US" sz="1400" b="1" i="1" u="sng" dirty="0"/>
          </a:p>
        </p:txBody>
      </p:sp>
      <p:sp>
        <p:nvSpPr>
          <p:cNvPr id="7" name="Cloud 6"/>
          <p:cNvSpPr/>
          <p:nvPr/>
        </p:nvSpPr>
        <p:spPr bwMode="auto">
          <a:xfrm>
            <a:off x="3048000" y="5632037"/>
            <a:ext cx="2895600" cy="685800"/>
          </a:xfrm>
          <a:prstGeom prst="cloud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Stakeholders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(Perhaps A Regulating Agency)</a:t>
            </a:r>
          </a:p>
        </p:txBody>
      </p:sp>
      <p:sp>
        <p:nvSpPr>
          <p:cNvPr id="22" name="Cloud 21"/>
          <p:cNvSpPr/>
          <p:nvPr/>
        </p:nvSpPr>
        <p:spPr bwMode="auto">
          <a:xfrm>
            <a:off x="7315200" y="5638800"/>
            <a:ext cx="1828800" cy="685800"/>
          </a:xfrm>
          <a:prstGeom prst="cloud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Developers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5486400" y="3657600"/>
            <a:ext cx="2133600" cy="6858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Delegation</a:t>
            </a:r>
          </a:p>
        </p:txBody>
      </p:sp>
      <p:sp>
        <p:nvSpPr>
          <p:cNvPr id="5" name="Rectangular Callout 4"/>
          <p:cNvSpPr/>
          <p:nvPr/>
        </p:nvSpPr>
        <p:spPr bwMode="auto">
          <a:xfrm>
            <a:off x="7315200" y="2743200"/>
            <a:ext cx="1600200" cy="685800"/>
          </a:xfrm>
          <a:prstGeom prst="wedgeRectCallout">
            <a:avLst>
              <a:gd name="adj1" fmla="val 5920"/>
              <a:gd name="adj2" fmla="val 13535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100" dirty="0" smtClean="0"/>
              <a:t>Practical Implementation Of Assessment </a:t>
            </a:r>
            <a:r>
              <a:rPr lang="en-US" sz="1100" b="1" i="1" u="sng" dirty="0" smtClean="0"/>
              <a:t>Filter</a:t>
            </a:r>
            <a:endParaRPr lang="en-US" sz="1100" dirty="0"/>
          </a:p>
        </p:txBody>
      </p:sp>
      <p:sp>
        <p:nvSpPr>
          <p:cNvPr id="20" name="Rounded Rectangle 19"/>
          <p:cNvSpPr/>
          <p:nvPr/>
        </p:nvSpPr>
        <p:spPr bwMode="auto">
          <a:xfrm>
            <a:off x="6629400" y="5181600"/>
            <a:ext cx="1066800" cy="304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050" dirty="0" smtClean="0"/>
              <a:t>Evidence</a:t>
            </a:r>
          </a:p>
        </p:txBody>
      </p:sp>
      <p:sp>
        <p:nvSpPr>
          <p:cNvPr id="21" name="Cloud 20"/>
          <p:cNvSpPr/>
          <p:nvPr/>
        </p:nvSpPr>
        <p:spPr bwMode="auto">
          <a:xfrm>
            <a:off x="6629400" y="4648200"/>
            <a:ext cx="1066800" cy="457200"/>
          </a:xfrm>
          <a:prstGeom prst="cloud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050" dirty="0" smtClean="0"/>
              <a:t>System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257800" y="5181600"/>
            <a:ext cx="1066800" cy="304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050" dirty="0" smtClean="0"/>
              <a:t>Decision</a:t>
            </a:r>
          </a:p>
        </p:txBody>
      </p:sp>
      <p:cxnSp>
        <p:nvCxnSpPr>
          <p:cNvPr id="26" name="Straight Arrow Connector 25"/>
          <p:cNvCxnSpPr>
            <a:stCxn id="21" idx="0"/>
            <a:endCxn id="25" idx="1"/>
          </p:cNvCxnSpPr>
          <p:nvPr/>
        </p:nvCxnSpPr>
        <p:spPr bwMode="auto">
          <a:xfrm>
            <a:off x="7695311" y="4876800"/>
            <a:ext cx="3056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endCxn id="20" idx="3"/>
          </p:cNvCxnSpPr>
          <p:nvPr/>
        </p:nvCxnSpPr>
        <p:spPr bwMode="auto">
          <a:xfrm flipH="1">
            <a:off x="7696200" y="5334000"/>
            <a:ext cx="304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20" idx="1"/>
            <a:endCxn id="24" idx="3"/>
          </p:cNvCxnSpPr>
          <p:nvPr/>
        </p:nvCxnSpPr>
        <p:spPr bwMode="auto">
          <a:xfrm flipH="1">
            <a:off x="6324600" y="5334000"/>
            <a:ext cx="304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3" name="Cloud 22"/>
          <p:cNvSpPr/>
          <p:nvPr/>
        </p:nvSpPr>
        <p:spPr bwMode="auto">
          <a:xfrm>
            <a:off x="21166" y="1371600"/>
            <a:ext cx="2031911" cy="762000"/>
          </a:xfrm>
          <a:prstGeom prst="cloud">
            <a:avLst/>
          </a:prstGeom>
          <a:solidFill>
            <a:srgbClr val="DCE6F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</a:rPr>
              <a:t>Assessment</a:t>
            </a:r>
            <a:endParaRPr lang="en-US" sz="1050" dirty="0" smtClean="0"/>
          </a:p>
        </p:txBody>
      </p:sp>
      <p:sp>
        <p:nvSpPr>
          <p:cNvPr id="28" name="Right Arrow 27"/>
          <p:cNvSpPr/>
          <p:nvPr/>
        </p:nvSpPr>
        <p:spPr bwMode="auto">
          <a:xfrm>
            <a:off x="2105992" y="1562100"/>
            <a:ext cx="609600" cy="381000"/>
          </a:xfrm>
          <a:prstGeom prst="rightArrow">
            <a:avLst/>
          </a:prstGeom>
          <a:solidFill>
            <a:srgbClr val="DCE6F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endParaRPr lang="en-US" sz="1050" dirty="0" smtClean="0"/>
          </a:p>
        </p:txBody>
      </p:sp>
      <p:sp>
        <p:nvSpPr>
          <p:cNvPr id="29" name="Rounded Rectangle 28"/>
          <p:cNvSpPr/>
          <p:nvPr/>
        </p:nvSpPr>
        <p:spPr bwMode="auto">
          <a:xfrm>
            <a:off x="2819400" y="1447800"/>
            <a:ext cx="1676400" cy="533399"/>
          </a:xfrm>
          <a:prstGeom prst="roundRect">
            <a:avLst/>
          </a:prstGeom>
          <a:solidFill>
            <a:srgbClr val="DCE6F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400" b="1" dirty="0" smtClean="0"/>
              <a:t>Claim About Filter Properties</a:t>
            </a:r>
          </a:p>
        </p:txBody>
      </p:sp>
      <p:sp>
        <p:nvSpPr>
          <p:cNvPr id="30" name="Rectangular Callout 29"/>
          <p:cNvSpPr/>
          <p:nvPr/>
        </p:nvSpPr>
        <p:spPr bwMode="auto">
          <a:xfrm>
            <a:off x="533400" y="2286000"/>
            <a:ext cx="1676400" cy="609600"/>
          </a:xfrm>
          <a:prstGeom prst="wedgeRectCallout">
            <a:avLst>
              <a:gd name="adj1" fmla="val 89455"/>
              <a:gd name="adj2" fmla="val -9444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050" dirty="0" smtClean="0"/>
              <a:t>There Has To Be A </a:t>
            </a:r>
            <a:r>
              <a:rPr lang="en-US" sz="1050" b="1" i="1" u="sng" dirty="0" smtClean="0"/>
              <a:t>Rationale</a:t>
            </a:r>
            <a:r>
              <a:rPr lang="en-US" sz="1050" dirty="0" smtClean="0"/>
              <a:t> For Belief In This Claim</a:t>
            </a:r>
          </a:p>
        </p:txBody>
      </p:sp>
      <p:sp>
        <p:nvSpPr>
          <p:cNvPr id="32" name="Cloud 31"/>
          <p:cNvSpPr/>
          <p:nvPr/>
        </p:nvSpPr>
        <p:spPr bwMode="auto">
          <a:xfrm>
            <a:off x="2895600" y="2667000"/>
            <a:ext cx="1600200" cy="762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1200" b="1" dirty="0" smtClean="0">
                <a:solidFill>
                  <a:srgbClr val="000000"/>
                </a:solidFill>
              </a:rPr>
              <a:t>Assessment “Safety” Case</a:t>
            </a:r>
            <a:endParaRPr lang="en-US" sz="900" dirty="0" smtClean="0"/>
          </a:p>
        </p:txBody>
      </p:sp>
      <p:sp>
        <p:nvSpPr>
          <p:cNvPr id="33" name="Up Arrow 32"/>
          <p:cNvSpPr/>
          <p:nvPr/>
        </p:nvSpPr>
        <p:spPr>
          <a:xfrm>
            <a:off x="3534525" y="2057400"/>
            <a:ext cx="334125" cy="5334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smtClean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91200" y="1600200"/>
            <a:ext cx="3048000" cy="79086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Assessment Needs Assurance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4800" y="4550846"/>
            <a:ext cx="3048000" cy="79086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Filter Model Motivates Standards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3657600" y="4724400"/>
            <a:ext cx="609600" cy="4572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rot="10800000">
            <a:off x="4876800" y="1781464"/>
            <a:ext cx="609600" cy="4572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5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Monitoring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9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Condition Monitoring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Why? Because:</a:t>
            </a:r>
          </a:p>
          <a:p>
            <a:pPr lvl="1"/>
            <a:r>
              <a:rPr lang="en-US" dirty="0" smtClean="0"/>
              <a:t>Safety case depends upon assumptions</a:t>
            </a:r>
          </a:p>
          <a:p>
            <a:pPr lvl="1"/>
            <a:r>
              <a:rPr lang="en-US" dirty="0" smtClean="0"/>
              <a:t>Safety case modularity relies upon “contracts”</a:t>
            </a:r>
          </a:p>
          <a:p>
            <a:pPr lvl="1"/>
            <a:r>
              <a:rPr lang="en-US" i="1" u="sng" dirty="0" smtClean="0"/>
              <a:t>Any</a:t>
            </a:r>
            <a:r>
              <a:rPr lang="en-US" dirty="0" smtClean="0"/>
              <a:t> violation could undermine the safety claim</a:t>
            </a:r>
          </a:p>
          <a:p>
            <a:pPr lvl="1"/>
            <a:r>
              <a:rPr lang="en-US" dirty="0" smtClean="0"/>
              <a:t>See the Nimrod report (which only covers this partially)</a:t>
            </a:r>
          </a:p>
          <a:p>
            <a:r>
              <a:rPr lang="en-US" dirty="0" smtClean="0"/>
              <a:t>So what to do?</a:t>
            </a:r>
          </a:p>
          <a:p>
            <a:pPr lvl="1"/>
            <a:r>
              <a:rPr lang="en-US" dirty="0" smtClean="0"/>
              <a:t>Active, comprehensive monitoring</a:t>
            </a:r>
          </a:p>
          <a:p>
            <a:pPr lvl="1"/>
            <a:r>
              <a:rPr lang="en-US" dirty="0" smtClean="0"/>
              <a:t>Entire state including:</a:t>
            </a:r>
          </a:p>
          <a:p>
            <a:pPr lvl="2"/>
            <a:r>
              <a:rPr lang="en-US" dirty="0" smtClean="0"/>
              <a:t>Operational contexts</a:t>
            </a:r>
          </a:p>
          <a:p>
            <a:pPr lvl="2"/>
            <a:r>
              <a:rPr lang="en-US" dirty="0" smtClean="0"/>
              <a:t>System state</a:t>
            </a:r>
          </a:p>
          <a:p>
            <a:pPr lvl="2"/>
            <a:r>
              <a:rPr lang="en-US" dirty="0" smtClean="0"/>
              <a:t>Maintenance</a:t>
            </a:r>
          </a:p>
          <a:p>
            <a:pPr lvl="2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53000" y="4419600"/>
            <a:ext cx="4038600" cy="1905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Need Not Be In Subject System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Recall, other possibilities to consider: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Discovery of flaws in safety case (argument, evidence, etc.) after deployment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Relevant issues arise in </a:t>
            </a:r>
            <a:r>
              <a:rPr lang="en-US" i="1" u="sng" dirty="0" smtClean="0">
                <a:solidFill>
                  <a:schemeClr val="tx1"/>
                </a:solidFill>
                <a:latin typeface="Calibri"/>
                <a:cs typeface="Calibri"/>
              </a:rPr>
              <a:t>other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systems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5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Monitoring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1"/>
            <a:ext cx="4114800" cy="3886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Safety case includes:</a:t>
            </a:r>
          </a:p>
          <a:p>
            <a:pPr lvl="1"/>
            <a:r>
              <a:rPr lang="en-US" sz="2000" dirty="0" smtClean="0"/>
              <a:t>Assumptions</a:t>
            </a:r>
          </a:p>
          <a:p>
            <a:pPr lvl="1"/>
            <a:r>
              <a:rPr lang="en-US" sz="2000" dirty="0" smtClean="0"/>
              <a:t>Contracts</a:t>
            </a:r>
          </a:p>
          <a:p>
            <a:r>
              <a:rPr lang="en-US" sz="2400" dirty="0" smtClean="0"/>
              <a:t>Violations threaten safety claim</a:t>
            </a:r>
          </a:p>
          <a:p>
            <a:r>
              <a:rPr lang="en-US" sz="2400" dirty="0" smtClean="0"/>
              <a:t>Assumptions arise in:</a:t>
            </a:r>
          </a:p>
          <a:p>
            <a:pPr lvl="1"/>
            <a:r>
              <a:rPr lang="en-US" sz="2000" dirty="0" smtClean="0"/>
              <a:t>System operation</a:t>
            </a:r>
          </a:p>
          <a:p>
            <a:pPr lvl="1"/>
            <a:r>
              <a:rPr lang="en-US" sz="2000" dirty="0" smtClean="0"/>
              <a:t>System context</a:t>
            </a:r>
          </a:p>
          <a:p>
            <a:pPr lvl="1"/>
            <a:r>
              <a:rPr lang="en-US" sz="2000" dirty="0" smtClean="0"/>
              <a:t>System maintenance</a:t>
            </a:r>
          </a:p>
          <a:p>
            <a:pPr lvl="1"/>
            <a:r>
              <a:rPr lang="en-US" sz="2000" dirty="0" smtClean="0"/>
              <a:t>Etc.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15" y="1460500"/>
            <a:ext cx="3468785" cy="4787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" y="5035549"/>
            <a:ext cx="5327343" cy="1365251"/>
          </a:xfrm>
          <a:prstGeom prst="rect">
            <a:avLst/>
          </a:prstGeom>
        </p:spPr>
      </p:pic>
      <p:cxnSp>
        <p:nvCxnSpPr>
          <p:cNvPr id="7" name="Elbow Connector 6"/>
          <p:cNvCxnSpPr>
            <a:endCxn id="2" idx="0"/>
          </p:cNvCxnSpPr>
          <p:nvPr/>
        </p:nvCxnSpPr>
        <p:spPr>
          <a:xfrm rot="10800000">
            <a:off x="2683564" y="5035549"/>
            <a:ext cx="3183836" cy="12700"/>
          </a:xfrm>
          <a:prstGeom prst="bentConnector4">
            <a:avLst>
              <a:gd name="adj1" fmla="val -110"/>
              <a:gd name="adj2" fmla="val 2168094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6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br>
              <a:rPr lang="en-US" dirty="0" smtClean="0"/>
            </a:br>
            <a:r>
              <a:rPr lang="en-US" sz="2400" b="0" i="1" dirty="0" smtClean="0"/>
              <a:t>Example</a:t>
            </a:r>
            <a:endParaRPr lang="en-US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Violation of a monitored assumption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generic-daa-fragment-15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7450"/>
            <a:ext cx="4813300" cy="47498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175250" y="1917700"/>
            <a:ext cx="2387227" cy="943434"/>
          </a:xfrm>
          <a:prstGeom prst="wedgeRoundRectCallout">
            <a:avLst>
              <a:gd name="adj1" fmla="val -82054"/>
              <a:gd name="adj2" fmla="val 34070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Specification of Required Maneuver Performance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5175250" y="3013534"/>
            <a:ext cx="2387227" cy="943434"/>
          </a:xfrm>
          <a:prstGeom prst="wedgeRoundRectCallout">
            <a:avLst>
              <a:gd name="adj1" fmla="val -81611"/>
              <a:gd name="adj2" fmla="val -38846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happens if this is violated in practice?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5143500" y="4091235"/>
            <a:ext cx="2387227" cy="943434"/>
          </a:xfrm>
          <a:prstGeom prst="wedgeRoundRectCallout">
            <a:avLst>
              <a:gd name="adj1" fmla="val -81611"/>
              <a:gd name="adj2" fmla="val -73621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this assumption at </a:t>
            </a:r>
          </a:p>
          <a:p>
            <a:pPr algn="ctr"/>
            <a:r>
              <a:rPr lang="en-US" dirty="0" smtClean="0"/>
              <a:t>run-time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9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br>
              <a:rPr lang="en-US" dirty="0" smtClean="0"/>
            </a:br>
            <a:r>
              <a:rPr lang="en-US" sz="2400" b="0" i="1" dirty="0" smtClean="0"/>
              <a:t>Impact of Violation</a:t>
            </a:r>
            <a:endParaRPr lang="en-US" sz="24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 rules in GSN for assumption and context are overbroad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generic-da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5" y="2151533"/>
            <a:ext cx="9144000" cy="363443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220011" y="1447800"/>
            <a:ext cx="2387227" cy="943434"/>
          </a:xfrm>
          <a:prstGeom prst="wedgeRoundRectCallout">
            <a:avLst>
              <a:gd name="adj1" fmla="val -82054"/>
              <a:gd name="adj2" fmla="val 34070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 is the assumption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05835" y="2772833"/>
            <a:ext cx="8974667" cy="2730500"/>
          </a:xfrm>
          <a:prstGeom prst="roundRect">
            <a:avLst/>
          </a:prstGeom>
          <a:noFill/>
          <a:ln>
            <a:solidFill>
              <a:srgbClr val="00A55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1819648" y="5555790"/>
            <a:ext cx="2387227" cy="943434"/>
          </a:xfrm>
          <a:prstGeom prst="wedgeRoundRectCallout">
            <a:avLst>
              <a:gd name="adj1" fmla="val 73555"/>
              <a:gd name="adj2" fmla="val -54551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 is its scope</a:t>
            </a:r>
            <a:endParaRPr lang="en-US" dirty="0"/>
          </a:p>
        </p:txBody>
      </p:sp>
      <p:sp>
        <p:nvSpPr>
          <p:cNvPr id="13" name="Snip Single Corner Rectangle 12"/>
          <p:cNvSpPr/>
          <p:nvPr/>
        </p:nvSpPr>
        <p:spPr>
          <a:xfrm>
            <a:off x="2941720" y="3498270"/>
            <a:ext cx="3263459" cy="1286001"/>
          </a:xfrm>
          <a:prstGeom prst="snip1Rect">
            <a:avLst/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This is not helpful for directing repair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679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br>
              <a:rPr lang="en-US" dirty="0" smtClean="0"/>
            </a:br>
            <a:r>
              <a:rPr lang="en-US" sz="2400" b="0" i="1" dirty="0" smtClean="0"/>
              <a:t>Metadata to Indicate Assumption Scope</a:t>
            </a:r>
            <a:endParaRPr lang="en-US" sz="24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solution: use metadata to “tag” elements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generic-da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5" y="2151533"/>
            <a:ext cx="9144000" cy="363443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220011" y="1447800"/>
            <a:ext cx="2387227" cy="943434"/>
          </a:xfrm>
          <a:prstGeom prst="wedgeRoundRectCallout">
            <a:avLst>
              <a:gd name="adj1" fmla="val -82054"/>
              <a:gd name="adj2" fmla="val 34070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 is the assumption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845981" y="5300203"/>
            <a:ext cx="1376517" cy="624877"/>
          </a:xfrm>
          <a:prstGeom prst="wedgeRoundRectCallout">
            <a:avLst>
              <a:gd name="adj1" fmla="val -11121"/>
              <a:gd name="adj2" fmla="val -105032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Relevant here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888566" y="5331952"/>
            <a:ext cx="1376517" cy="624877"/>
          </a:xfrm>
          <a:prstGeom prst="wedgeRoundRectCallout">
            <a:avLst>
              <a:gd name="adj1" fmla="val -36493"/>
              <a:gd name="adj2" fmla="val -110113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Relevant here</a:t>
            </a:r>
            <a:endParaRPr lang="en-US" dirty="0"/>
          </a:p>
        </p:txBody>
      </p:sp>
      <p:sp>
        <p:nvSpPr>
          <p:cNvPr id="11" name="Snip Single Corner Rectangle 10"/>
          <p:cNvSpPr/>
          <p:nvPr/>
        </p:nvSpPr>
        <p:spPr>
          <a:xfrm>
            <a:off x="2941720" y="3498270"/>
            <a:ext cx="3263459" cy="1286001"/>
          </a:xfrm>
          <a:prstGeom prst="snip1Rect">
            <a:avLst/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These are the areas that need repair and reassessment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1055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Case Repair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8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and Safety </a:t>
            </a:r>
            <a:r>
              <a:rPr lang="en-US" dirty="0" smtClean="0"/>
              <a:t>Case Repair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Determine how the system will be updated</a:t>
            </a:r>
          </a:p>
          <a:p>
            <a:pPr lvl="1"/>
            <a:r>
              <a:rPr lang="en-US" dirty="0" smtClean="0"/>
              <a:t>Increase performance?</a:t>
            </a:r>
          </a:p>
          <a:p>
            <a:pPr lvl="1"/>
            <a:r>
              <a:rPr lang="en-US" dirty="0" smtClean="0"/>
              <a:t>Adjust system to account for lower performance?</a:t>
            </a:r>
            <a:endParaRPr lang="en-US" dirty="0" smtClean="0"/>
          </a:p>
          <a:p>
            <a:r>
              <a:rPr lang="en-US" dirty="0" smtClean="0"/>
              <a:t>Update impacted elements</a:t>
            </a:r>
          </a:p>
          <a:p>
            <a:pPr lvl="1"/>
            <a:r>
              <a:rPr lang="en-US" dirty="0" smtClean="0"/>
              <a:t>Threat evaluation logic</a:t>
            </a:r>
          </a:p>
          <a:p>
            <a:pPr lvl="1"/>
            <a:r>
              <a:rPr lang="en-US" dirty="0" smtClean="0"/>
              <a:t>Maneuver selection logic</a:t>
            </a:r>
          </a:p>
          <a:p>
            <a:r>
              <a:rPr lang="en-US" dirty="0" smtClean="0"/>
              <a:t>Update impacted evidence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Dependable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C. Knight, Ph. D.</a:t>
            </a:r>
          </a:p>
          <a:p>
            <a:r>
              <a:rPr lang="en-US" dirty="0"/>
              <a:t>M. Anthony Aiello, </a:t>
            </a:r>
            <a:r>
              <a:rPr lang="en-US" dirty="0" smtClean="0"/>
              <a:t>MCS</a:t>
            </a:r>
          </a:p>
          <a:p>
            <a:r>
              <a:rPr lang="en-US" dirty="0" smtClean="0"/>
              <a:t>A. Benjamin Hocking, Ph. D.</a:t>
            </a:r>
          </a:p>
          <a:p>
            <a:r>
              <a:rPr lang="en-US" dirty="0" smtClean="0"/>
              <a:t>Kimberly </a:t>
            </a:r>
            <a:r>
              <a:rPr lang="en-US" dirty="0"/>
              <a:t>S. Wasson, Ph. D.</a:t>
            </a:r>
          </a:p>
          <a:p>
            <a:r>
              <a:rPr lang="en-US" dirty="0"/>
              <a:t>Jonathan C. Rowanhill, Ph. 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4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r>
              <a:rPr lang="en-US" dirty="0" smtClean="0"/>
              <a:t>Repair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447800"/>
            <a:ext cx="3657600" cy="4864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Updated requirements drive updated hazard assessment</a:t>
            </a:r>
            <a:endParaRPr lang="en-US" sz="2400" dirty="0" smtClean="0"/>
          </a:p>
          <a:p>
            <a:r>
              <a:rPr lang="en-US" sz="2400" dirty="0" smtClean="0"/>
              <a:t>Revised hazards drive updated safety assessment</a:t>
            </a:r>
          </a:p>
          <a:p>
            <a:r>
              <a:rPr lang="en-US" sz="2400" dirty="0" smtClean="0"/>
              <a:t>Safety case drives the repair process</a:t>
            </a:r>
          </a:p>
          <a:p>
            <a:r>
              <a:rPr lang="en-US" sz="2400" dirty="0" smtClean="0"/>
              <a:t>Restrict repair to what is essential to re-establish basis for safety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1371600"/>
            <a:ext cx="4940300" cy="49403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30</a:t>
            </a:fld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3650564" y="69437"/>
            <a:ext cx="2387227" cy="811788"/>
          </a:xfrm>
          <a:prstGeom prst="wedgeRoundRectCallout">
            <a:avLst>
              <a:gd name="adj1" fmla="val 42885"/>
              <a:gd name="adj2" fmla="val 150142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 requirements for impacted claims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650564" y="2687754"/>
            <a:ext cx="2387227" cy="811788"/>
          </a:xfrm>
          <a:prstGeom prst="wedgeRoundRectCallout">
            <a:avLst>
              <a:gd name="adj1" fmla="val 40225"/>
              <a:gd name="adj2" fmla="val -85829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Revised/new hazards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3975100" y="1156396"/>
            <a:ext cx="2387227" cy="811788"/>
          </a:xfrm>
          <a:prstGeom prst="wedgeRoundRectCallout">
            <a:avLst>
              <a:gd name="adj1" fmla="val 42885"/>
              <a:gd name="adj2" fmla="val 150142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 hazards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975100" y="3774713"/>
            <a:ext cx="2387227" cy="811788"/>
          </a:xfrm>
          <a:prstGeom prst="wedgeRoundRectCallout">
            <a:avLst>
              <a:gd name="adj1" fmla="val 40225"/>
              <a:gd name="adj2" fmla="val -85829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Revised safety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89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Reassessment and Repair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Reassess the safety of the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Review all of the new evidence</a:t>
            </a:r>
          </a:p>
          <a:p>
            <a:pPr lvl="1"/>
            <a:r>
              <a:rPr lang="en-US" dirty="0" smtClean="0"/>
              <a:t>Ensure that updated portions of the argument are</a:t>
            </a:r>
          </a:p>
          <a:p>
            <a:pPr lvl="2"/>
            <a:r>
              <a:rPr lang="en-US" dirty="0" smtClean="0"/>
              <a:t>Consistent with all in-scope assumptions</a:t>
            </a:r>
          </a:p>
          <a:p>
            <a:pPr lvl="2"/>
            <a:r>
              <a:rPr lang="en-US" dirty="0" smtClean="0"/>
              <a:t>Valid in all in-scope context</a:t>
            </a:r>
            <a:endParaRPr lang="en-US" dirty="0"/>
          </a:p>
          <a:p>
            <a:r>
              <a:rPr lang="en-US" u="sng" dirty="0"/>
              <a:t>Repair the </a:t>
            </a:r>
            <a:r>
              <a:rPr lang="en-US" u="sng" dirty="0" smtClean="0"/>
              <a:t>filter</a:t>
            </a:r>
          </a:p>
          <a:p>
            <a:pPr lvl="1"/>
            <a:r>
              <a:rPr lang="en-US" dirty="0" smtClean="0"/>
              <a:t>This occurrence implies a failure in the certification process</a:t>
            </a:r>
          </a:p>
          <a:p>
            <a:pPr lvl="1"/>
            <a:r>
              <a:rPr lang="en-US" dirty="0" smtClean="0"/>
              <a:t>Check the filter for weakness</a:t>
            </a:r>
          </a:p>
          <a:p>
            <a:pPr lvl="1"/>
            <a:r>
              <a:rPr lang="en-US" dirty="0" smtClean="0"/>
              <a:t>Repair as needed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3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 CLASS Update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2154" y="5131611"/>
            <a:ext cx="3120892" cy="13648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Defects detected in:</a:t>
            </a:r>
          </a:p>
          <a:p>
            <a:pPr lvl="1"/>
            <a:r>
              <a:rPr lang="en-US" sz="1600" dirty="0" smtClean="0"/>
              <a:t>Local instance</a:t>
            </a:r>
          </a:p>
          <a:p>
            <a:pPr lvl="1"/>
            <a:r>
              <a:rPr lang="en-US" sz="1600" dirty="0" smtClean="0"/>
              <a:t>Other instance</a:t>
            </a:r>
          </a:p>
          <a:p>
            <a:pPr lvl="1"/>
            <a:r>
              <a:rPr lang="en-US" sz="1600" dirty="0" smtClean="0"/>
              <a:t>CRR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77736"/>
            <a:ext cx="6858000" cy="3551464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3203708" y="5105400"/>
            <a:ext cx="3120892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Need to:</a:t>
            </a:r>
          </a:p>
          <a:p>
            <a:pPr lvl="1"/>
            <a:r>
              <a:rPr lang="en-US" sz="1600" dirty="0" smtClean="0"/>
              <a:t>Inform</a:t>
            </a:r>
          </a:p>
          <a:p>
            <a:pPr lvl="1"/>
            <a:r>
              <a:rPr lang="en-US" sz="1600" dirty="0" smtClean="0"/>
              <a:t>Update resources</a:t>
            </a:r>
          </a:p>
          <a:p>
            <a:pPr lvl="1"/>
            <a:r>
              <a:rPr lang="en-US" sz="1600" dirty="0" smtClean="0"/>
              <a:t>Update instances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Vision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- CLASS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2667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Aviation system lifecycle support based on safety-case technology</a:t>
            </a:r>
          </a:p>
          <a:p>
            <a:r>
              <a:rPr lang="en-US" sz="2400" dirty="0" smtClean="0"/>
              <a:t>From system concept to retirement</a:t>
            </a:r>
          </a:p>
          <a:p>
            <a:r>
              <a:rPr lang="en-US" sz="2400" dirty="0" smtClean="0"/>
              <a:t>Synergy:</a:t>
            </a:r>
          </a:p>
          <a:p>
            <a:pPr lvl="1"/>
            <a:r>
              <a:rPr lang="en-US" sz="2000" dirty="0" smtClean="0"/>
              <a:t>System</a:t>
            </a:r>
          </a:p>
          <a:p>
            <a:pPr lvl="1"/>
            <a:r>
              <a:rPr lang="en-US" sz="2000" dirty="0" smtClean="0"/>
              <a:t>Safety case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828800"/>
            <a:ext cx="5715000" cy="3581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5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Instance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24036"/>
            <a:ext cx="7569200" cy="47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0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9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Lifecycle Literature Survey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Survey of reported lifecycle concepts, experiences, applications, etc.</a:t>
            </a:r>
          </a:p>
          <a:p>
            <a:r>
              <a:rPr lang="en-US" dirty="0" smtClean="0"/>
              <a:t>Goal was to learn what CLASS needs that is not currently there</a:t>
            </a:r>
          </a:p>
          <a:p>
            <a:r>
              <a:rPr lang="en-US" dirty="0" smtClean="0"/>
              <a:t>Several potential improvements identified:</a:t>
            </a:r>
          </a:p>
          <a:p>
            <a:pPr lvl="1"/>
            <a:r>
              <a:rPr lang="en-US" dirty="0" smtClean="0"/>
              <a:t>Refined </a:t>
            </a:r>
            <a:r>
              <a:rPr lang="en-US" dirty="0" err="1" smtClean="0"/>
              <a:t>subphase</a:t>
            </a:r>
            <a:r>
              <a:rPr lang="en-US" dirty="0" smtClean="0"/>
              <a:t> to enhance ACMP</a:t>
            </a:r>
          </a:p>
          <a:p>
            <a:pPr lvl="1"/>
            <a:r>
              <a:rPr lang="en-US" dirty="0" smtClean="0"/>
              <a:t>Addition of document lifecycle</a:t>
            </a:r>
          </a:p>
          <a:p>
            <a:pPr lvl="1"/>
            <a:r>
              <a:rPr lang="en-US" dirty="0" smtClean="0"/>
              <a:t>Lifecycle linking of </a:t>
            </a:r>
            <a:r>
              <a:rPr lang="en-US" dirty="0" err="1" smtClean="0"/>
              <a:t>metaCLASS</a:t>
            </a:r>
            <a:r>
              <a:rPr lang="en-US" dirty="0" smtClean="0"/>
              <a:t> and </a:t>
            </a:r>
            <a:r>
              <a:rPr lang="en-US" dirty="0" err="1" smtClean="0"/>
              <a:t>instanceCLASS</a:t>
            </a:r>
            <a:endParaRPr lang="en-US" dirty="0" smtClean="0"/>
          </a:p>
          <a:p>
            <a:pPr lvl="1"/>
            <a:r>
              <a:rPr lang="en-US" dirty="0" smtClean="0"/>
              <a:t>Support for system disposition within </a:t>
            </a:r>
            <a:r>
              <a:rPr lang="en-US" dirty="0" err="1" smtClean="0"/>
              <a:t>metaCLASS</a:t>
            </a:r>
            <a:r>
              <a:rPr lang="en-US" dirty="0" smtClean="0"/>
              <a:t> and </a:t>
            </a:r>
            <a:r>
              <a:rPr lang="en-US" dirty="0" err="1" smtClean="0"/>
              <a:t>instanceCLASS</a:t>
            </a:r>
            <a:endParaRPr lang="en-US" dirty="0" smtClean="0"/>
          </a:p>
          <a:p>
            <a:pPr lvl="1"/>
            <a:r>
              <a:rPr lang="en-US" dirty="0"/>
              <a:t>Resource repository (CRR) lifecycle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7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 descr="Plug-in Figur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57" b="-8657"/>
          <a:stretch>
            <a:fillRect/>
          </a:stretch>
        </p:blipFill>
        <p:spPr/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Case Toolkit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38</a:t>
            </a:fld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1819648" y="1526446"/>
            <a:ext cx="2387227" cy="811788"/>
          </a:xfrm>
          <a:prstGeom prst="wedgeRoundRectCallout">
            <a:avLst>
              <a:gd name="adj1" fmla="val -60016"/>
              <a:gd name="adj2" fmla="val 105440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Safety-Case Organization</a:t>
            </a:r>
            <a:endParaRPr lang="en-US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1819648" y="2338234"/>
            <a:ext cx="2387227" cy="811788"/>
          </a:xfrm>
          <a:prstGeom prst="wedgeRoundRectCallout">
            <a:avLst>
              <a:gd name="adj1" fmla="val -60016"/>
              <a:gd name="adj2" fmla="val 105440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CRR -&gt; SIR Process/Resource Import</a:t>
            </a:r>
            <a:endParaRPr lang="en-US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1819648" y="3125163"/>
            <a:ext cx="2387227" cy="811788"/>
          </a:xfrm>
          <a:prstGeom prst="wedgeRoundRectCallout">
            <a:avLst>
              <a:gd name="adj1" fmla="val -60016"/>
              <a:gd name="adj2" fmla="val 105440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SIR-&gt; CRR Process/Resource Update</a:t>
            </a:r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1819648" y="3936951"/>
            <a:ext cx="2387227" cy="811788"/>
          </a:xfrm>
          <a:prstGeom prst="wedgeRoundRectCallout">
            <a:avLst>
              <a:gd name="adj1" fmla="val -60016"/>
              <a:gd name="adj2" fmla="val 105440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Lifecycle Notifications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7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lug-in Figur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57" b="-8657"/>
          <a:stretch>
            <a:fillRect/>
          </a:stretch>
        </p:blipFill>
        <p:spPr/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Case Toolkit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39</a:t>
            </a:fld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283273" y="2527993"/>
            <a:ext cx="2387227" cy="811788"/>
          </a:xfrm>
          <a:prstGeom prst="wedgeRoundRectCallout">
            <a:avLst>
              <a:gd name="adj1" fmla="val 39954"/>
              <a:gd name="adj2" fmla="val 184921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Assumption &amp; Context Association</a:t>
            </a:r>
            <a:endParaRPr lang="en-US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626034" y="3325618"/>
            <a:ext cx="2387227" cy="811788"/>
          </a:xfrm>
          <a:prstGeom prst="wedgeRoundRectCallout">
            <a:avLst>
              <a:gd name="adj1" fmla="val 27082"/>
              <a:gd name="adj2" fmla="val 95347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Association</a:t>
            </a:r>
            <a:endParaRPr lang="en-US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3514421" y="2513830"/>
            <a:ext cx="2387227" cy="811788"/>
          </a:xfrm>
          <a:prstGeom prst="wedgeRoundRectCallout">
            <a:avLst>
              <a:gd name="adj1" fmla="val -57442"/>
              <a:gd name="adj2" fmla="val 192491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Ownership &amp; Assessment Status</a:t>
            </a:r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3192145" y="3325618"/>
            <a:ext cx="2387227" cy="811788"/>
          </a:xfrm>
          <a:prstGeom prst="wedgeRoundRectCallout">
            <a:avLst>
              <a:gd name="adj1" fmla="val -46286"/>
              <a:gd name="adj2" fmla="val 96609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Lifecycle Subprocess Association &amp;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6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Dependable Computing</a:t>
            </a:r>
            <a:br>
              <a:rPr lang="en-US" dirty="0" smtClean="0"/>
            </a:br>
            <a:r>
              <a:rPr lang="en-US" sz="2400" b="0" i="1" dirty="0" smtClean="0"/>
              <a:t>Secure Facility</a:t>
            </a:r>
            <a:endParaRPr lang="en-US" sz="2400" b="0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371600"/>
            <a:ext cx="6705600" cy="4678363"/>
          </a:xfrm>
        </p:spPr>
        <p:txBody>
          <a:bodyPr/>
          <a:lstStyle/>
          <a:p>
            <a:r>
              <a:rPr lang="en-US" dirty="0" smtClean="0"/>
              <a:t>For those who have not been to Charlottesville lately</a:t>
            </a:r>
            <a:endParaRPr lang="en-US" dirty="0"/>
          </a:p>
        </p:txBody>
      </p:sp>
      <p:pic>
        <p:nvPicPr>
          <p:cNvPr id="5" name="Picture 4" descr="IMG_07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705600" cy="5029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lug-in Figur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57" b="-8657"/>
          <a:stretch>
            <a:fillRect/>
          </a:stretch>
        </p:blipFill>
        <p:spPr/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Case Toolkit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40</a:t>
            </a:fld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2549898" y="2665482"/>
            <a:ext cx="2387227" cy="811788"/>
          </a:xfrm>
          <a:prstGeom prst="wedgeRoundRectCallout">
            <a:avLst>
              <a:gd name="adj1" fmla="val 45102"/>
              <a:gd name="adj2" fmla="val 172305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 &lt;-&gt; Trigger Association</a:t>
            </a:r>
            <a:endParaRPr lang="en-US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5931654" y="2665482"/>
            <a:ext cx="2387227" cy="811788"/>
          </a:xfrm>
          <a:prstGeom prst="wedgeRoundRectCallout">
            <a:avLst>
              <a:gd name="adj1" fmla="val -50577"/>
              <a:gd name="adj2" fmla="val 173567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Directed Assessment</a:t>
            </a:r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3013261" y="3477270"/>
            <a:ext cx="2387227" cy="811788"/>
          </a:xfrm>
          <a:prstGeom prst="wedgeRoundRectCallout">
            <a:avLst>
              <a:gd name="adj1" fmla="val 29227"/>
              <a:gd name="adj2" fmla="val 82731"/>
              <a:gd name="adj3" fmla="val 16667"/>
            </a:avLst>
          </a:prstGeom>
          <a:solidFill>
            <a:srgbClr val="2E3191"/>
          </a:solidFill>
          <a:ln>
            <a:solidFill>
              <a:srgbClr val="00A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Version Control &amp; Lifecycle Transparency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53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2 Summary</a:t>
            </a:r>
            <a:endParaRPr lang="en-US" dirty="0"/>
          </a:p>
        </p:txBody>
      </p:sp>
      <p:pic>
        <p:nvPicPr>
          <p:cNvPr id="8" name="Content Placeholder 7" descr="CLASS Prototype Roadmap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4" r="-3294"/>
          <a:stretch>
            <a:fillRect/>
          </a:stretch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5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Plans for Year 2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Prototype 3 Goal:</a:t>
            </a:r>
            <a:r>
              <a:rPr lang="en-US" dirty="0"/>
              <a:t> </a:t>
            </a:r>
            <a:r>
              <a:rPr lang="en-US" dirty="0" smtClean="0"/>
              <a:t>All pieces of CLASS present</a:t>
            </a:r>
          </a:p>
          <a:p>
            <a:pPr lvl="1"/>
            <a:r>
              <a:rPr lang="en-US" dirty="0" smtClean="0"/>
              <a:t>metaCLASS + instanceCLASS</a:t>
            </a:r>
          </a:p>
          <a:p>
            <a:pPr lvl="1"/>
            <a:r>
              <a:rPr lang="en-US" dirty="0" smtClean="0"/>
              <a:t>CRR + SIR</a:t>
            </a:r>
          </a:p>
          <a:p>
            <a:pPr lvl="1"/>
            <a:r>
              <a:rPr lang="en-US" dirty="0" smtClean="0"/>
              <a:t>Begin running a major safety-case effort using CLASS</a:t>
            </a:r>
            <a:endParaRPr lang="en-US" dirty="0" smtClean="0"/>
          </a:p>
          <a:p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CRR components for monitoring</a:t>
            </a:r>
          </a:p>
          <a:p>
            <a:r>
              <a:rPr lang="en-US" dirty="0" smtClean="0"/>
              <a:t>Lifecycle enhancements</a:t>
            </a:r>
            <a:endParaRPr lang="en-US" dirty="0" smtClean="0"/>
          </a:p>
          <a:p>
            <a:r>
              <a:rPr lang="en-US" dirty="0" smtClean="0"/>
              <a:t>Repair</a:t>
            </a:r>
            <a:endParaRPr lang="en-US" dirty="0"/>
          </a:p>
          <a:p>
            <a:r>
              <a:rPr lang="en-US" dirty="0" smtClean="0"/>
              <a:t>Empircal studies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7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DCi</a:t>
            </a:r>
            <a:r>
              <a:rPr lang="en-US" dirty="0" smtClean="0"/>
              <a:t> Travel Facilities </a:t>
            </a:r>
            <a:endParaRPr lang="en-US" dirty="0"/>
          </a:p>
        </p:txBody>
      </p:sp>
      <p:pic>
        <p:nvPicPr>
          <p:cNvPr id="5" name="Picture 4" descr="IMG_08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5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26092" cy="685799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04800"/>
          </a:xfrm>
          <a:prstGeom prst="rect">
            <a:avLst/>
          </a:prstGeom>
        </p:spPr>
        <p:txBody>
          <a:bodyPr/>
          <a:lstStyle/>
          <a:p>
            <a:fld id="{86AE0A82-A30F-4D65-91DD-737876243EC9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3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Apache_Speed_tr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68413"/>
            <a:ext cx="8458200" cy="558958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1795" name="Text Box 3"/>
          <p:cNvSpPr txBox="1">
            <a:spLocks noChangeArrowheads="1"/>
          </p:cNvSpPr>
          <p:nvPr/>
        </p:nvSpPr>
        <p:spPr bwMode="auto">
          <a:xfrm>
            <a:off x="4495800" y="5791200"/>
            <a:ext cx="4419600" cy="914400"/>
          </a:xfrm>
          <a:prstGeom prst="rect">
            <a:avLst/>
          </a:prstGeom>
          <a:gradFill rotWithShape="1">
            <a:gsLst>
              <a:gs pos="0">
                <a:schemeClr val="tx1">
                  <a:alpha val="32001"/>
                </a:schemeClr>
              </a:gs>
              <a:gs pos="100000">
                <a:schemeClr val="tx1">
                  <a:gamma/>
                  <a:shade val="0"/>
                  <a:invGamma/>
                  <a:alpha val="32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FFFF"/>
                </a:solidFill>
                <a:latin typeface="Arial" charset="0"/>
              </a:rPr>
              <a:t>Questions?</a:t>
            </a:r>
          </a:p>
        </p:txBody>
      </p:sp>
      <p:pic>
        <p:nvPicPr>
          <p:cNvPr id="801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15716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1800" name="Text Box 8"/>
          <p:cNvSpPr txBox="1">
            <a:spLocks noChangeArrowheads="1"/>
          </p:cNvSpPr>
          <p:nvPr/>
        </p:nvSpPr>
        <p:spPr bwMode="auto">
          <a:xfrm>
            <a:off x="1828800" y="228600"/>
            <a:ext cx="10668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U.K.</a:t>
            </a:r>
          </a:p>
        </p:txBody>
      </p:sp>
      <p:sp>
        <p:nvSpPr>
          <p:cNvPr id="801801" name="Text Box 9"/>
          <p:cNvSpPr txBox="1">
            <a:spLocks noChangeArrowheads="1"/>
          </p:cNvSpPr>
          <p:nvPr/>
        </p:nvSpPr>
        <p:spPr bwMode="auto">
          <a:xfrm>
            <a:off x="685800" y="1524000"/>
            <a:ext cx="990600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U.S.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4114800" y="6553200"/>
            <a:ext cx="914400" cy="304800"/>
          </a:xfrm>
          <a:prstGeom prst="rect">
            <a:avLst/>
          </a:prstGeom>
        </p:spPr>
        <p:txBody>
          <a:bodyPr/>
          <a:lstStyle/>
          <a:p>
            <a:fld id="{FA7B00A1-7E17-4907-A591-E247167A80BB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2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Dependable Computing</a:t>
            </a:r>
            <a:br>
              <a:rPr lang="en-US" dirty="0" smtClean="0"/>
            </a:br>
            <a:r>
              <a:rPr lang="en-US" sz="2400" b="0" i="1" dirty="0" smtClean="0"/>
              <a:t>New Staff</a:t>
            </a:r>
            <a:endParaRPr lang="en-US" sz="2400" b="0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1447800"/>
            <a:ext cx="5867400" cy="4678363"/>
          </a:xfrm>
        </p:spPr>
        <p:txBody>
          <a:bodyPr/>
          <a:lstStyle/>
          <a:p>
            <a:r>
              <a:rPr lang="en-US" dirty="0" smtClean="0"/>
              <a:t>For those who have not met our new staff….</a:t>
            </a:r>
            <a:endParaRPr lang="en-US" dirty="0"/>
          </a:p>
        </p:txBody>
      </p:sp>
      <p:pic>
        <p:nvPicPr>
          <p:cNvPr id="3" name="Picture 2" descr="IMG_0599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88852"/>
            <a:ext cx="7924800" cy="508814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End of first year of project</a:t>
            </a:r>
          </a:p>
          <a:p>
            <a:r>
              <a:rPr lang="en-US" dirty="0" smtClean="0"/>
              <a:t>Technical goal:</a:t>
            </a:r>
          </a:p>
          <a:p>
            <a:pPr lvl="1"/>
            <a:r>
              <a:rPr lang="en-US" dirty="0" smtClean="0"/>
              <a:t>Support for entire system lifecycle</a:t>
            </a:r>
          </a:p>
          <a:p>
            <a:pPr lvl="1"/>
            <a:r>
              <a:rPr lang="en-US" dirty="0" smtClean="0"/>
              <a:t>Focus/basis: system safety case</a:t>
            </a:r>
          </a:p>
          <a:p>
            <a:r>
              <a:rPr lang="en-US" dirty="0" smtClean="0"/>
              <a:t>Prototypes:</a:t>
            </a:r>
          </a:p>
          <a:p>
            <a:pPr lvl="1"/>
            <a:r>
              <a:rPr lang="en-US" dirty="0" smtClean="0"/>
              <a:t>Prototype 1 after six months</a:t>
            </a:r>
          </a:p>
          <a:p>
            <a:pPr lvl="1"/>
            <a:r>
              <a:rPr lang="en-US" dirty="0" smtClean="0"/>
              <a:t>Prototype 2 at end of first year (subsumes P1)</a:t>
            </a:r>
          </a:p>
          <a:p>
            <a:r>
              <a:rPr lang="en-US" dirty="0" smtClean="0"/>
              <a:t>Focus on prototype 2 in this presentation</a:t>
            </a:r>
          </a:p>
          <a:p>
            <a:r>
              <a:rPr lang="en-US" dirty="0" smtClean="0"/>
              <a:t>Scope:</a:t>
            </a:r>
          </a:p>
          <a:p>
            <a:pPr lvl="1"/>
            <a:r>
              <a:rPr lang="en-US" dirty="0" smtClean="0"/>
              <a:t>Not replacing/rebuilding existing safety techniques</a:t>
            </a:r>
          </a:p>
          <a:p>
            <a:pPr lvl="1"/>
            <a:r>
              <a:rPr lang="en-US" dirty="0" smtClean="0"/>
              <a:t>Enhancing/refining as necessary to support lifecycle</a:t>
            </a:r>
          </a:p>
          <a:p>
            <a:r>
              <a:rPr lang="en-US" dirty="0" smtClean="0"/>
              <a:t>Summary here – details in Prototype 2 papers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2667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Aviation system lifecycle support based on safety-case technology</a:t>
            </a:r>
          </a:p>
          <a:p>
            <a:r>
              <a:rPr lang="en-US" sz="2400" dirty="0" smtClean="0"/>
              <a:t>From system concept to retirement</a:t>
            </a:r>
          </a:p>
          <a:p>
            <a:r>
              <a:rPr lang="en-US" sz="2400" dirty="0" smtClean="0"/>
              <a:t>Synergy:</a:t>
            </a:r>
          </a:p>
          <a:p>
            <a:pPr lvl="1"/>
            <a:r>
              <a:rPr lang="en-US" sz="2000" dirty="0" smtClean="0"/>
              <a:t>System</a:t>
            </a:r>
          </a:p>
          <a:p>
            <a:pPr lvl="1"/>
            <a:r>
              <a:rPr lang="en-US" sz="2000" dirty="0" smtClean="0"/>
              <a:t>Safety case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828800"/>
            <a:ext cx="5715000" cy="3581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05200" y="3124200"/>
            <a:ext cx="5461000" cy="3175000"/>
            <a:chOff x="3505200" y="3124200"/>
            <a:chExt cx="5461000" cy="3175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200" y="3124200"/>
              <a:ext cx="5461000" cy="3175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62400" y="3276600"/>
              <a:ext cx="449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Navy MQ-4C Triton Broad Area Maritime Surveillance Unmanned Aircraft System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Cloud 8"/>
          <p:cNvSpPr/>
          <p:nvPr/>
        </p:nvSpPr>
        <p:spPr>
          <a:xfrm>
            <a:off x="2362200" y="1580443"/>
            <a:ext cx="2133600" cy="10668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Assessment?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76200" y="1580443"/>
            <a:ext cx="2133600" cy="10668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Creation?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648200" y="1580443"/>
            <a:ext cx="2133600" cy="10668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Monitoring?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917792" y="1580443"/>
            <a:ext cx="2133600" cy="10668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Repair?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Lifecycle Setup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0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 Process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600200"/>
            <a:ext cx="3276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No single process for all aviation systems</a:t>
            </a:r>
          </a:p>
          <a:p>
            <a:r>
              <a:rPr lang="en-US" sz="2400" dirty="0" smtClean="0"/>
              <a:t>Meta process:</a:t>
            </a:r>
          </a:p>
          <a:p>
            <a:pPr lvl="1"/>
            <a:r>
              <a:rPr lang="en-US" sz="2000" dirty="0" smtClean="0"/>
              <a:t>Drawing from resource repository (CRR)</a:t>
            </a:r>
          </a:p>
          <a:p>
            <a:pPr lvl="1"/>
            <a:r>
              <a:rPr lang="en-US" sz="2000" dirty="0" smtClean="0"/>
              <a:t>Instances for specific systems of interest</a:t>
            </a:r>
          </a:p>
          <a:p>
            <a:pPr lvl="1"/>
            <a:r>
              <a:rPr lang="en-US" sz="2000" dirty="0" smtClean="0"/>
              <a:t>Meta and instance processes remain synchronized over time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4" y="1828800"/>
            <a:ext cx="5511166" cy="4191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5024-9398-B741-A790-2E62C40BC2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2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Ci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Ci No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Ci Tit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Ci Titles -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Ci Base -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DCi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Ci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Ci No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AFRL_Temp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20029</TotalTime>
  <Words>1540</Words>
  <Application>Microsoft Macintosh PowerPoint</Application>
  <PresentationFormat>On-screen Show (4:3)</PresentationFormat>
  <Paragraphs>382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DCi Base</vt:lpstr>
      <vt:lpstr>DCi No Title</vt:lpstr>
      <vt:lpstr>DCi Titles</vt:lpstr>
      <vt:lpstr>DCi Titles - Dark</vt:lpstr>
      <vt:lpstr>DCi Base - Dark</vt:lpstr>
      <vt:lpstr>DCi Logo</vt:lpstr>
      <vt:lpstr>1_DCi Base</vt:lpstr>
      <vt:lpstr>1_DCi No Title</vt:lpstr>
      <vt:lpstr>1_AFRL_Temp</vt:lpstr>
      <vt:lpstr>Comprehensive Lifecycle for Assuring System Safety - CLASS</vt:lpstr>
      <vt:lpstr>About Dependable Computing</vt:lpstr>
      <vt:lpstr>About Dependable Computing</vt:lpstr>
      <vt:lpstr>About Dependable Computing Secure Facility</vt:lpstr>
      <vt:lpstr>About Dependable Computing New Staff</vt:lpstr>
      <vt:lpstr>CLASS Project Overview</vt:lpstr>
      <vt:lpstr>CLASS Vision</vt:lpstr>
      <vt:lpstr>Lifecycle Setup</vt:lpstr>
      <vt:lpstr>Meta Process</vt:lpstr>
      <vt:lpstr>Instantiation &amp; Safety Information Repository</vt:lpstr>
      <vt:lpstr>Resource Repository</vt:lpstr>
      <vt:lpstr>Safety Case Creation</vt:lpstr>
      <vt:lpstr>Theoretical Foundations</vt:lpstr>
      <vt:lpstr>Problem Frames</vt:lpstr>
      <vt:lpstr>Evidence Integration</vt:lpstr>
      <vt:lpstr>Safety Case Assessment</vt:lpstr>
      <vt:lpstr>FAA Certification Considerations</vt:lpstr>
      <vt:lpstr>Meta &amp; Instance Processes</vt:lpstr>
      <vt:lpstr>The Filter Model Of Assessment</vt:lpstr>
      <vt:lpstr>Assessment Analysis Model</vt:lpstr>
      <vt:lpstr>Assessment Analysis &amp;  Delegation</vt:lpstr>
      <vt:lpstr>System Monitoring</vt:lpstr>
      <vt:lpstr>Safety Condition Monitoring</vt:lpstr>
      <vt:lpstr>Operational Monitoring</vt:lpstr>
      <vt:lpstr>Monitoring Example</vt:lpstr>
      <vt:lpstr>Monitoring Impact of Violation</vt:lpstr>
      <vt:lpstr>Monitoring Metadata to Indicate Assumption Scope</vt:lpstr>
      <vt:lpstr>Safety Case Repair</vt:lpstr>
      <vt:lpstr>System and Safety Case Repair</vt:lpstr>
      <vt:lpstr>Evidence Repair</vt:lpstr>
      <vt:lpstr>Reassessment and Repair</vt:lpstr>
      <vt:lpstr>Meta CLASS Update</vt:lpstr>
      <vt:lpstr>CLASS Vision</vt:lpstr>
      <vt:lpstr>Recall - CLASS Vision</vt:lpstr>
      <vt:lpstr>CLASS Instance</vt:lpstr>
      <vt:lpstr>General Topics</vt:lpstr>
      <vt:lpstr>Lifecycle Literature Survey</vt:lpstr>
      <vt:lpstr>Safety Case Toolkit</vt:lpstr>
      <vt:lpstr>Safety Case Toolkit</vt:lpstr>
      <vt:lpstr>Safety Case Toolkit</vt:lpstr>
      <vt:lpstr>Prototype 2 Summary</vt:lpstr>
      <vt:lpstr>Plans for Year 2</vt:lpstr>
      <vt:lpstr>DCi Travel Facilities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Anthony Aiello</dc:creator>
  <cp:lastModifiedBy>M. Anthony Aiello</cp:lastModifiedBy>
  <cp:revision>602</cp:revision>
  <dcterms:created xsi:type="dcterms:W3CDTF">2013-06-26T14:25:03Z</dcterms:created>
  <dcterms:modified xsi:type="dcterms:W3CDTF">2014-06-13T11:48:51Z</dcterms:modified>
</cp:coreProperties>
</file>