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1"/>
  </p:sldMasterIdLst>
  <p:notesMasterIdLst>
    <p:notesMasterId r:id="rId81"/>
  </p:notesMasterIdLst>
  <p:handoutMasterIdLst>
    <p:handoutMasterId r:id="rId82"/>
  </p:handoutMasterIdLst>
  <p:sldIdLst>
    <p:sldId id="256" r:id="rId2"/>
    <p:sldId id="276" r:id="rId3"/>
    <p:sldId id="271" r:id="rId4"/>
    <p:sldId id="375" r:id="rId5"/>
    <p:sldId id="257" r:id="rId6"/>
    <p:sldId id="331" r:id="rId7"/>
    <p:sldId id="447" r:id="rId8"/>
    <p:sldId id="333" r:id="rId9"/>
    <p:sldId id="334" r:id="rId10"/>
    <p:sldId id="430" r:id="rId11"/>
    <p:sldId id="335" r:id="rId12"/>
    <p:sldId id="336" r:id="rId13"/>
    <p:sldId id="421" r:id="rId14"/>
    <p:sldId id="467" r:id="rId15"/>
    <p:sldId id="419" r:id="rId16"/>
    <p:sldId id="420" r:id="rId17"/>
    <p:sldId id="337" r:id="rId18"/>
    <p:sldId id="438" r:id="rId19"/>
    <p:sldId id="431" r:id="rId20"/>
    <p:sldId id="425" r:id="rId21"/>
    <p:sldId id="426" r:id="rId22"/>
    <p:sldId id="434" r:id="rId23"/>
    <p:sldId id="393" r:id="rId24"/>
    <p:sldId id="446" r:id="rId25"/>
    <p:sldId id="423" r:id="rId26"/>
    <p:sldId id="471" r:id="rId27"/>
    <p:sldId id="470" r:id="rId28"/>
    <p:sldId id="469" r:id="rId29"/>
    <p:sldId id="478" r:id="rId30"/>
    <p:sldId id="479" r:id="rId31"/>
    <p:sldId id="452" r:id="rId32"/>
    <p:sldId id="453" r:id="rId33"/>
    <p:sldId id="484" r:id="rId34"/>
    <p:sldId id="476" r:id="rId35"/>
    <p:sldId id="473" r:id="rId36"/>
    <p:sldId id="474" r:id="rId37"/>
    <p:sldId id="394" r:id="rId38"/>
    <p:sldId id="409" r:id="rId39"/>
    <p:sldId id="437" r:id="rId40"/>
    <p:sldId id="408" r:id="rId41"/>
    <p:sldId id="415" r:id="rId42"/>
    <p:sldId id="455" r:id="rId43"/>
    <p:sldId id="456" r:id="rId44"/>
    <p:sldId id="407" r:id="rId45"/>
    <p:sldId id="457" r:id="rId46"/>
    <p:sldId id="458" r:id="rId47"/>
    <p:sldId id="459" r:id="rId48"/>
    <p:sldId id="460" r:id="rId49"/>
    <p:sldId id="461" r:id="rId50"/>
    <p:sldId id="462" r:id="rId51"/>
    <p:sldId id="463" r:id="rId52"/>
    <p:sldId id="464" r:id="rId53"/>
    <p:sldId id="465" r:id="rId54"/>
    <p:sldId id="466" r:id="rId55"/>
    <p:sldId id="481" r:id="rId56"/>
    <p:sldId id="439" r:id="rId57"/>
    <p:sldId id="482" r:id="rId58"/>
    <p:sldId id="480" r:id="rId59"/>
    <p:sldId id="483" r:id="rId60"/>
    <p:sldId id="381" r:id="rId61"/>
    <p:sldId id="395" r:id="rId62"/>
    <p:sldId id="427" r:id="rId63"/>
    <p:sldId id="396" r:id="rId64"/>
    <p:sldId id="382" r:id="rId65"/>
    <p:sldId id="383" r:id="rId66"/>
    <p:sldId id="384" r:id="rId67"/>
    <p:sldId id="385" r:id="rId68"/>
    <p:sldId id="398" r:id="rId69"/>
    <p:sldId id="444" r:id="rId70"/>
    <p:sldId id="428" r:id="rId71"/>
    <p:sldId id="400" r:id="rId72"/>
    <p:sldId id="401" r:id="rId73"/>
    <p:sldId id="442" r:id="rId74"/>
    <p:sldId id="443" r:id="rId75"/>
    <p:sldId id="445" r:id="rId76"/>
    <p:sldId id="412" r:id="rId77"/>
    <p:sldId id="429" r:id="rId78"/>
    <p:sldId id="417" r:id="rId79"/>
    <p:sldId id="418" r:id="rId8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Franklin Gothic Book" charset="0"/>
        <a:ea typeface="ＭＳ Ｐゴシック" charset="0"/>
        <a:cs typeface="ＭＳ Ｐゴシック" charset="0"/>
      </a:defRPr>
    </a:lvl5pPr>
    <a:lvl6pPr marL="2286000" algn="l" defTabSz="457200" rtl="0" eaLnBrk="1" latinLnBrk="0" hangingPunct="1">
      <a:defRPr kern="1200">
        <a:solidFill>
          <a:schemeClr val="tx1"/>
        </a:solidFill>
        <a:latin typeface="Franklin Gothic Book" charset="0"/>
        <a:ea typeface="ＭＳ Ｐゴシック" charset="0"/>
        <a:cs typeface="ＭＳ Ｐゴシック" charset="0"/>
      </a:defRPr>
    </a:lvl6pPr>
    <a:lvl7pPr marL="2743200" algn="l" defTabSz="457200" rtl="0" eaLnBrk="1" latinLnBrk="0" hangingPunct="1">
      <a:defRPr kern="1200">
        <a:solidFill>
          <a:schemeClr val="tx1"/>
        </a:solidFill>
        <a:latin typeface="Franklin Gothic Book" charset="0"/>
        <a:ea typeface="ＭＳ Ｐゴシック" charset="0"/>
        <a:cs typeface="ＭＳ Ｐゴシック" charset="0"/>
      </a:defRPr>
    </a:lvl7pPr>
    <a:lvl8pPr marL="3200400" algn="l" defTabSz="457200" rtl="0" eaLnBrk="1" latinLnBrk="0" hangingPunct="1">
      <a:defRPr kern="1200">
        <a:solidFill>
          <a:schemeClr val="tx1"/>
        </a:solidFill>
        <a:latin typeface="Franklin Gothic Book" charset="0"/>
        <a:ea typeface="ＭＳ Ｐゴシック" charset="0"/>
        <a:cs typeface="ＭＳ Ｐゴシック" charset="0"/>
      </a:defRPr>
    </a:lvl8pPr>
    <a:lvl9pPr marL="3657600" algn="l" defTabSz="457200" rtl="0" eaLnBrk="1" latinLnBrk="0" hangingPunct="1">
      <a:defRPr kern="1200">
        <a:solidFill>
          <a:schemeClr val="tx1"/>
        </a:solidFill>
        <a:latin typeface="Franklin Gothic Book"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976">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325"/>
    <a:srgbClr val="000000"/>
    <a:srgbClr val="DAED81"/>
    <a:srgbClr val="C8DBFF"/>
    <a:srgbClr val="FFD8D4"/>
    <a:srgbClr val="EFD5F7"/>
    <a:srgbClr val="E9FDD7"/>
    <a:srgbClr val="FFEEB8"/>
    <a:srgbClr val="FFCD10"/>
    <a:srgbClr val="C2FE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97" autoAdjust="0"/>
    <p:restoredTop sz="96121" autoAdjust="0"/>
  </p:normalViewPr>
  <p:slideViewPr>
    <p:cSldViewPr snapToObjects="1">
      <p:cViewPr varScale="1">
        <p:scale>
          <a:sx n="98" d="100"/>
          <a:sy n="98" d="100"/>
        </p:scale>
        <p:origin x="-1552" y="-120"/>
      </p:cViewPr>
      <p:guideLst>
        <p:guide orient="horz" pos="2976"/>
        <p:guide pos="28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9" d="100"/>
        <a:sy n="59"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notesMaster" Target="notesMasters/notesMaster1.xml"/><Relationship Id="rId82" Type="http://schemas.openxmlformats.org/officeDocument/2006/relationships/handoutMaster" Target="handoutMasters/handoutMaster1.xml"/><Relationship Id="rId83" Type="http://schemas.openxmlformats.org/officeDocument/2006/relationships/printerSettings" Target="printerSettings/printerSettings1.bin"/><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5BEC0248-D8E2-B54B-88B1-26A0E607C78E}" type="datetimeFigureOut">
              <a:rPr lang="en-US"/>
              <a:pPr>
                <a:defRPr/>
              </a:pPr>
              <a:t>4/26/16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6E5007E7-1F88-994A-80C7-25F19E732724}" type="slidenum">
              <a:rPr lang="en-US"/>
              <a:pPr>
                <a:defRPr/>
              </a:pPr>
              <a:t>‹#›</a:t>
            </a:fld>
            <a:endParaRPr lang="en-US"/>
          </a:p>
        </p:txBody>
      </p:sp>
    </p:spTree>
    <p:extLst>
      <p:ext uri="{BB962C8B-B14F-4D97-AF65-F5344CB8AC3E}">
        <p14:creationId xmlns:p14="http://schemas.microsoft.com/office/powerpoint/2010/main" val="1257386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1695BD24-1AB4-1546-B531-C7B1826AE3C0}" type="datetimeFigureOut">
              <a:rPr lang="en-US"/>
              <a:pPr>
                <a:defRPr/>
              </a:pPr>
              <a:t>4/26/16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9252F0A1-BEAF-764D-B10F-3E2FE9A8EAE2}" type="slidenum">
              <a:rPr lang="en-US"/>
              <a:pPr>
                <a:defRPr/>
              </a:pPr>
              <a:t>‹#›</a:t>
            </a:fld>
            <a:endParaRPr lang="en-US"/>
          </a:p>
        </p:txBody>
      </p:sp>
    </p:spTree>
    <p:extLst>
      <p:ext uri="{BB962C8B-B14F-4D97-AF65-F5344CB8AC3E}">
        <p14:creationId xmlns:p14="http://schemas.microsoft.com/office/powerpoint/2010/main" val="137815027"/>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252F0A1-BEAF-764D-B10F-3E2FE9A8EAE2}" type="slidenum">
              <a:rPr lang="en-US" smtClean="0"/>
              <a:pPr>
                <a:defRPr/>
              </a:pPr>
              <a:t>39</a:t>
            </a:fld>
            <a:endParaRPr lang="en-US"/>
          </a:p>
        </p:txBody>
      </p:sp>
    </p:spTree>
    <p:extLst>
      <p:ext uri="{BB962C8B-B14F-4D97-AF65-F5344CB8AC3E}">
        <p14:creationId xmlns:p14="http://schemas.microsoft.com/office/powerpoint/2010/main" val="1792472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2A5708-6536-4BFA-9E79-4F07AB216B79}" type="slidenum">
              <a:rPr lang="en-US">
                <a:solidFill>
                  <a:prstClr val="black"/>
                </a:solidFill>
              </a:rPr>
              <a:pPr/>
              <a:t>78</a:t>
            </a:fld>
            <a:endParaRPr lang="en-US">
              <a:solidFill>
                <a:prstClr val="black"/>
              </a:solidFill>
            </a:endParaRPr>
          </a:p>
        </p:txBody>
      </p:sp>
      <p:sp>
        <p:nvSpPr>
          <p:cNvPr id="802818" name="Rectangle 2"/>
          <p:cNvSpPr>
            <a:spLocks noGrp="1" noRot="1" noChangeAspect="1" noChangeArrowheads="1" noTextEdit="1"/>
          </p:cNvSpPr>
          <p:nvPr>
            <p:ph type="sldImg"/>
          </p:nvPr>
        </p:nvSpPr>
        <p:spPr>
          <a:ln/>
        </p:spPr>
      </p:sp>
      <p:sp>
        <p:nvSpPr>
          <p:cNvPr id="8028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68234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6" descr="dependableComputingLogo_prin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150" y="274638"/>
            <a:ext cx="36734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398345" y="2799171"/>
            <a:ext cx="5288454" cy="1583230"/>
          </a:xfrm>
        </p:spPr>
        <p:txBody>
          <a:bodyPr/>
          <a:lstStyle>
            <a:lvl1pPr algn="r">
              <a:defRPr sz="3600" b="1" i="0" spc="100">
                <a:solidFill>
                  <a:schemeClr val="bg1"/>
                </a:solidFill>
                <a:latin typeface="+mj-lt"/>
                <a:cs typeface="Franklin Gothic Book"/>
              </a:defRPr>
            </a:lvl1pPr>
          </a:lstStyle>
          <a:p>
            <a:r>
              <a:rPr lang="en-US" smtClean="0"/>
              <a:t>Click to edit Master title style</a:t>
            </a:r>
            <a:endParaRPr lang="en-US" dirty="0"/>
          </a:p>
        </p:txBody>
      </p:sp>
      <p:sp>
        <p:nvSpPr>
          <p:cNvPr id="3" name="Subtitle 2"/>
          <p:cNvSpPr>
            <a:spLocks noGrp="1"/>
          </p:cNvSpPr>
          <p:nvPr>
            <p:ph type="subTitle" idx="1"/>
          </p:nvPr>
        </p:nvSpPr>
        <p:spPr>
          <a:xfrm>
            <a:off x="1234966" y="4382401"/>
            <a:ext cx="7451834" cy="759883"/>
          </a:xfrm>
        </p:spPr>
        <p:txBody>
          <a:bodyPr/>
          <a:lstStyle>
            <a:lvl1pPr marL="0" indent="0" algn="r">
              <a:buNone/>
              <a:defRPr sz="2400" cap="all" spc="200">
                <a:solidFill>
                  <a:schemeClr val="bg1"/>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ext Placeholder 15"/>
          <p:cNvSpPr>
            <a:spLocks noGrp="1"/>
          </p:cNvSpPr>
          <p:nvPr>
            <p:ph type="body" sz="quarter" idx="13"/>
          </p:nvPr>
        </p:nvSpPr>
        <p:spPr>
          <a:xfrm>
            <a:off x="2590800" y="5248783"/>
            <a:ext cx="6100233" cy="776640"/>
          </a:xfrm>
        </p:spPr>
        <p:txBody>
          <a:bodyPr>
            <a:noAutofit/>
          </a:bodyPr>
          <a:lstStyle>
            <a:lvl1pPr marL="0" indent="0" algn="r">
              <a:buNone/>
              <a:defRPr sz="2000" cap="none" spc="200">
                <a:solidFill>
                  <a:schemeClr val="bg1"/>
                </a:solidFill>
              </a:defRPr>
            </a:lvl1pPr>
          </a:lstStyle>
          <a:p>
            <a:pPr lvl="0"/>
            <a:r>
              <a:rPr lang="en-US" smtClean="0"/>
              <a:t>Click to edit Master text styles</a:t>
            </a:r>
          </a:p>
        </p:txBody>
      </p:sp>
      <p:sp>
        <p:nvSpPr>
          <p:cNvPr id="6" name="Date Placeholder 6"/>
          <p:cNvSpPr>
            <a:spLocks noGrp="1"/>
          </p:cNvSpPr>
          <p:nvPr>
            <p:ph type="dt" sz="half" idx="14"/>
          </p:nvPr>
        </p:nvSpPr>
        <p:spPr/>
        <p:txBody>
          <a:bodyPr/>
          <a:lstStyle>
            <a:lvl1pPr>
              <a:defRPr/>
            </a:lvl1pPr>
          </a:lstStyle>
          <a:p>
            <a:pPr>
              <a:defRPr/>
            </a:pPr>
            <a:r>
              <a:rPr lang="en-US" smtClean="0"/>
              <a:t>4/27/2016</a:t>
            </a:r>
            <a:endParaRPr lang="en-US"/>
          </a:p>
        </p:txBody>
      </p:sp>
      <p:sp>
        <p:nvSpPr>
          <p:cNvPr id="7" name="Footer Placeholder 7"/>
          <p:cNvSpPr>
            <a:spLocks noGrp="1"/>
          </p:cNvSpPr>
          <p:nvPr>
            <p:ph type="ftr" sz="quarter" idx="15"/>
          </p:nvPr>
        </p:nvSpPr>
        <p:spPr/>
        <p:txBody>
          <a:bodyPr/>
          <a:lstStyle>
            <a:lvl1pPr>
              <a:defRPr/>
            </a:lvl1pPr>
          </a:lstStyle>
          <a:p>
            <a:pPr>
              <a:defRPr/>
            </a:pPr>
            <a:r>
              <a:rPr lang="en-US" smtClean="0"/>
              <a:t>CLASS - Final Report   © Dependable Computing LLC 2016</a:t>
            </a:r>
            <a:endParaRPr lang="en-US" dirty="0"/>
          </a:p>
        </p:txBody>
      </p:sp>
      <p:sp>
        <p:nvSpPr>
          <p:cNvPr id="8" name="Slide Number Placeholder 9"/>
          <p:cNvSpPr>
            <a:spLocks noGrp="1"/>
          </p:cNvSpPr>
          <p:nvPr>
            <p:ph type="sldNum" sz="quarter" idx="16"/>
          </p:nvPr>
        </p:nvSpPr>
        <p:spPr/>
        <p:txBody>
          <a:bodyPr/>
          <a:lstStyle>
            <a:lvl1pPr>
              <a:defRPr/>
            </a:lvl1pPr>
          </a:lstStyle>
          <a:p>
            <a:pPr>
              <a:defRPr/>
            </a:pPr>
            <a:fld id="{E02A4DF0-47B7-E340-AA27-0A5D6C386DFE}" type="slidenum">
              <a:rPr lang="en-US" smtClean="0"/>
              <a:pPr>
                <a:defRPr/>
              </a:pPr>
              <a:t>‹#›</a:t>
            </a:fld>
            <a:endParaRPr lang="en-US"/>
          </a:p>
        </p:txBody>
      </p:sp>
    </p:spTree>
    <p:extLst>
      <p:ext uri="{BB962C8B-B14F-4D97-AF65-F5344CB8AC3E}">
        <p14:creationId xmlns:p14="http://schemas.microsoft.com/office/powerpoint/2010/main" val="3809356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4/27/2016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CLASS - Final Report   © Dependable Computing LLC 2016</a:t>
            </a:r>
            <a:endParaRPr lang="en-US"/>
          </a:p>
        </p:txBody>
      </p:sp>
      <p:sp>
        <p:nvSpPr>
          <p:cNvPr id="6" name="Slide Number Placeholder 5"/>
          <p:cNvSpPr>
            <a:spLocks noGrp="1"/>
          </p:cNvSpPr>
          <p:nvPr>
            <p:ph type="sldNum" sz="quarter" idx="12"/>
          </p:nvPr>
        </p:nvSpPr>
        <p:spPr/>
        <p:txBody>
          <a:bodyPr/>
          <a:lstStyle>
            <a:lvl1pPr>
              <a:defRPr/>
            </a:lvl1pPr>
          </a:lstStyle>
          <a:p>
            <a:pPr>
              <a:defRPr/>
            </a:pPr>
            <a:fld id="{013A9259-9575-BD4C-9FC8-1844D7E3B23B}" type="slidenum">
              <a:rPr lang="en-US" smtClean="0"/>
              <a:pPr>
                <a:defRPr/>
              </a:pPr>
              <a:t>‹#›</a:t>
            </a:fld>
            <a:endParaRPr lang="en-US"/>
          </a:p>
        </p:txBody>
      </p:sp>
    </p:spTree>
    <p:extLst>
      <p:ext uri="{BB962C8B-B14F-4D97-AF65-F5344CB8AC3E}">
        <p14:creationId xmlns:p14="http://schemas.microsoft.com/office/powerpoint/2010/main" val="3408633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pPr>
              <a:defRPr/>
            </a:pPr>
            <a:r>
              <a:rPr lang="en-US" smtClean="0"/>
              <a:t>CLASS - Final Report   © Dependable Computing LLC 2016</a:t>
            </a:r>
            <a:endParaRPr lang="en-US" dirty="0"/>
          </a:p>
        </p:txBody>
      </p:sp>
      <p:sp>
        <p:nvSpPr>
          <p:cNvPr id="5" name="Slide Number Placeholder 4"/>
          <p:cNvSpPr>
            <a:spLocks noGrp="1"/>
          </p:cNvSpPr>
          <p:nvPr>
            <p:ph type="sldNum" sz="quarter" idx="11"/>
          </p:nvPr>
        </p:nvSpPr>
        <p:spPr/>
        <p:txBody>
          <a:bodyPr/>
          <a:lstStyle>
            <a:lvl1pPr>
              <a:defRPr/>
            </a:lvl1pPr>
          </a:lstStyle>
          <a:p>
            <a:pPr>
              <a:defRPr/>
            </a:pPr>
            <a:fld id="{E29646B1-7ACB-2242-AEB4-CFE05BA97AB1}" type="slidenum">
              <a:rPr lang="en-US" smtClean="0"/>
              <a:pPr>
                <a:defRPr/>
              </a:pPr>
              <a:t>‹#›</a:t>
            </a:fld>
            <a:endParaRPr lang="en-US"/>
          </a:p>
        </p:txBody>
      </p:sp>
    </p:spTree>
    <p:extLst>
      <p:ext uri="{BB962C8B-B14F-4D97-AF65-F5344CB8AC3E}">
        <p14:creationId xmlns:p14="http://schemas.microsoft.com/office/powerpoint/2010/main" val="3319521334"/>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6" descr="dependableComputingLogo_prin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150" y="274638"/>
            <a:ext cx="3673475"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398345" y="2799171"/>
            <a:ext cx="5288454" cy="1583230"/>
          </a:xfrm>
        </p:spPr>
        <p:txBody>
          <a:bodyPr/>
          <a:lstStyle>
            <a:lvl1pPr algn="r">
              <a:defRPr sz="3600" b="1" i="0" spc="100">
                <a:solidFill>
                  <a:schemeClr val="bg1"/>
                </a:solidFill>
                <a:latin typeface="+mj-lt"/>
                <a:cs typeface="Franklin Gothic Book"/>
              </a:defRPr>
            </a:lvl1pPr>
          </a:lstStyle>
          <a:p>
            <a:r>
              <a:rPr lang="en-US" smtClean="0"/>
              <a:t>Click to edit Master title style</a:t>
            </a:r>
            <a:endParaRPr lang="en-US" dirty="0"/>
          </a:p>
        </p:txBody>
      </p:sp>
      <p:sp>
        <p:nvSpPr>
          <p:cNvPr id="3" name="Subtitle 2"/>
          <p:cNvSpPr>
            <a:spLocks noGrp="1"/>
          </p:cNvSpPr>
          <p:nvPr>
            <p:ph type="subTitle" idx="1"/>
          </p:nvPr>
        </p:nvSpPr>
        <p:spPr>
          <a:xfrm>
            <a:off x="1234966" y="4382401"/>
            <a:ext cx="7451834" cy="759883"/>
          </a:xfrm>
        </p:spPr>
        <p:txBody>
          <a:bodyPr/>
          <a:lstStyle>
            <a:lvl1pPr marL="0" indent="0" algn="r">
              <a:buNone/>
              <a:defRPr sz="2400" cap="all" spc="200">
                <a:solidFill>
                  <a:schemeClr val="bg1"/>
                </a:solidFill>
                <a:latin typeface="Franklin Gothic Book"/>
                <a:cs typeface="Franklin Gothic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ext Placeholder 15"/>
          <p:cNvSpPr>
            <a:spLocks noGrp="1"/>
          </p:cNvSpPr>
          <p:nvPr>
            <p:ph type="body" sz="quarter" idx="13"/>
          </p:nvPr>
        </p:nvSpPr>
        <p:spPr>
          <a:xfrm>
            <a:off x="2590800" y="5248783"/>
            <a:ext cx="6100233" cy="776640"/>
          </a:xfrm>
        </p:spPr>
        <p:txBody>
          <a:bodyPr>
            <a:noAutofit/>
          </a:bodyPr>
          <a:lstStyle>
            <a:lvl1pPr marL="0" indent="0" algn="r">
              <a:buNone/>
              <a:defRPr sz="2000" cap="none" spc="200">
                <a:solidFill>
                  <a:schemeClr val="bg1"/>
                </a:solidFill>
              </a:defRPr>
            </a:lvl1pPr>
          </a:lstStyle>
          <a:p>
            <a:pPr lvl="0"/>
            <a:r>
              <a:rPr lang="en-US" smtClean="0"/>
              <a:t>Click to edit Master text styles</a:t>
            </a:r>
          </a:p>
        </p:txBody>
      </p:sp>
      <p:sp>
        <p:nvSpPr>
          <p:cNvPr id="6" name="Date Placeholder 6"/>
          <p:cNvSpPr>
            <a:spLocks noGrp="1"/>
          </p:cNvSpPr>
          <p:nvPr>
            <p:ph type="dt" sz="half" idx="14"/>
          </p:nvPr>
        </p:nvSpPr>
        <p:spPr/>
        <p:txBody>
          <a:bodyPr/>
          <a:lstStyle>
            <a:lvl1pPr>
              <a:defRPr/>
            </a:lvl1pPr>
          </a:lstStyle>
          <a:p>
            <a:pPr>
              <a:defRPr/>
            </a:pPr>
            <a:r>
              <a:rPr lang="en-US" smtClean="0"/>
              <a:t>4/27/2016</a:t>
            </a:r>
            <a:endParaRPr lang="en-US"/>
          </a:p>
        </p:txBody>
      </p:sp>
      <p:sp>
        <p:nvSpPr>
          <p:cNvPr id="7" name="Footer Placeholder 7"/>
          <p:cNvSpPr>
            <a:spLocks noGrp="1"/>
          </p:cNvSpPr>
          <p:nvPr>
            <p:ph type="ftr" sz="quarter" idx="15"/>
          </p:nvPr>
        </p:nvSpPr>
        <p:spPr/>
        <p:txBody>
          <a:bodyPr/>
          <a:lstStyle>
            <a:lvl1pPr>
              <a:defRPr/>
            </a:lvl1pPr>
          </a:lstStyle>
          <a:p>
            <a:pPr>
              <a:defRPr/>
            </a:pPr>
            <a:r>
              <a:rPr lang="en-US" smtClean="0"/>
              <a:t>CLASS - Final Report   © Dependable Computing LLC 2016</a:t>
            </a:r>
            <a:endParaRPr lang="en-US" dirty="0"/>
          </a:p>
        </p:txBody>
      </p:sp>
      <p:sp>
        <p:nvSpPr>
          <p:cNvPr id="8" name="Slide Number Placeholder 9"/>
          <p:cNvSpPr>
            <a:spLocks noGrp="1"/>
          </p:cNvSpPr>
          <p:nvPr>
            <p:ph type="sldNum" sz="quarter" idx="16"/>
          </p:nvPr>
        </p:nvSpPr>
        <p:spPr/>
        <p:txBody>
          <a:bodyPr/>
          <a:lstStyle>
            <a:lvl1pPr>
              <a:defRPr/>
            </a:lvl1pPr>
          </a:lstStyle>
          <a:p>
            <a:pPr>
              <a:defRPr/>
            </a:pPr>
            <a:fld id="{E02A4DF0-47B7-E340-AA27-0A5D6C386DFE}" type="slidenum">
              <a:rPr lang="en-US"/>
              <a:pPr>
                <a:defRPr/>
              </a:pPr>
              <a:t>‹#›</a:t>
            </a:fld>
            <a:endParaRPr lang="en-US"/>
          </a:p>
        </p:txBody>
      </p:sp>
    </p:spTree>
    <p:extLst>
      <p:ext uri="{BB962C8B-B14F-4D97-AF65-F5344CB8AC3E}">
        <p14:creationId xmlns:p14="http://schemas.microsoft.com/office/powerpoint/2010/main" val="3809356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dependableComputingLogo_prin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913" y="274638"/>
            <a:ext cx="1917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H="1">
            <a:off x="457200" y="1231900"/>
            <a:ext cx="8229600" cy="0"/>
          </a:xfrm>
          <a:prstGeom prst="line">
            <a:avLst/>
          </a:prstGeom>
          <a:ln>
            <a:solidFill>
              <a:srgbClr val="8A1B2A"/>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8229600" cy="828543"/>
          </a:xfrm>
        </p:spPr>
        <p:txBody>
          <a:bodyPr/>
          <a:lstStyle>
            <a:lvl1pPr algn="r">
              <a:defRPr sz="4000">
                <a:solidFill>
                  <a:srgbClr val="4B668C"/>
                </a:solidFill>
              </a:defRPr>
            </a:lvl1pPr>
          </a:lstStyle>
          <a:p>
            <a:r>
              <a:rPr lang="en-US" dirty="0" smtClean="0"/>
              <a:t>Click to edit Master title style</a:t>
            </a:r>
            <a:endParaRPr lang="en-US" dirty="0"/>
          </a:p>
        </p:txBody>
      </p:sp>
      <p:sp>
        <p:nvSpPr>
          <p:cNvPr id="12" name="Content Placeholder 11"/>
          <p:cNvSpPr>
            <a:spLocks noGrp="1"/>
          </p:cNvSpPr>
          <p:nvPr>
            <p:ph sz="quarter" idx="13"/>
          </p:nvPr>
        </p:nvSpPr>
        <p:spPr>
          <a:xfrm>
            <a:off x="457200" y="1436688"/>
            <a:ext cx="8229600" cy="4168775"/>
          </a:xfrm>
        </p:spPr>
        <p:txBody>
          <a:bodyPr/>
          <a:lstStyle>
            <a:lvl1pPr>
              <a:defRPr sz="3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2"/>
          <p:cNvSpPr>
            <a:spLocks noGrp="1"/>
          </p:cNvSpPr>
          <p:nvPr>
            <p:ph type="dt" sz="half" idx="14"/>
          </p:nvPr>
        </p:nvSpPr>
        <p:spPr/>
        <p:txBody>
          <a:bodyPr/>
          <a:lstStyle>
            <a:lvl1pPr>
              <a:defRPr smtClean="0">
                <a:solidFill>
                  <a:schemeClr val="bg1"/>
                </a:solidFill>
              </a:defRPr>
            </a:lvl1pPr>
          </a:lstStyle>
          <a:p>
            <a:pPr>
              <a:defRPr/>
            </a:pPr>
            <a:r>
              <a:rPr lang="en-US" smtClean="0"/>
              <a:t>4/27/2016</a:t>
            </a:r>
            <a:endParaRPr lang="en-US" dirty="0"/>
          </a:p>
        </p:txBody>
      </p:sp>
      <p:sp>
        <p:nvSpPr>
          <p:cNvPr id="7" name="Footer Placeholder 3"/>
          <p:cNvSpPr>
            <a:spLocks noGrp="1"/>
          </p:cNvSpPr>
          <p:nvPr>
            <p:ph type="ftr" sz="quarter" idx="15"/>
          </p:nvPr>
        </p:nvSpPr>
        <p:spPr/>
        <p:txBody>
          <a:bodyPr/>
          <a:lstStyle>
            <a:lvl1pPr>
              <a:defRPr dirty="0" smtClean="0">
                <a:solidFill>
                  <a:schemeClr val="bg1"/>
                </a:solidFill>
              </a:defRPr>
            </a:lvl1pPr>
          </a:lstStyle>
          <a:p>
            <a:pPr>
              <a:defRPr/>
            </a:pPr>
            <a:r>
              <a:rPr lang="en-US" smtClean="0"/>
              <a:t>CLASS - Final Report   © Dependable Computing LLC 2016</a:t>
            </a:r>
            <a:endParaRPr lang="en-US" dirty="0"/>
          </a:p>
        </p:txBody>
      </p:sp>
      <p:sp>
        <p:nvSpPr>
          <p:cNvPr id="8" name="Slide Number Placeholder 4"/>
          <p:cNvSpPr>
            <a:spLocks noGrp="1"/>
          </p:cNvSpPr>
          <p:nvPr>
            <p:ph type="sldNum" sz="quarter" idx="16"/>
          </p:nvPr>
        </p:nvSpPr>
        <p:spPr/>
        <p:txBody>
          <a:bodyPr/>
          <a:lstStyle>
            <a:lvl1pPr>
              <a:defRPr smtClean="0">
                <a:solidFill>
                  <a:schemeClr val="bg1"/>
                </a:solidFill>
              </a:defRPr>
            </a:lvl1pPr>
          </a:lstStyle>
          <a:p>
            <a:pPr>
              <a:defRPr/>
            </a:pPr>
            <a:fld id="{1134E76E-43B5-7546-A65B-D7B7E50C55ED}" type="slidenum">
              <a:rPr lang="en-US"/>
              <a:pPr>
                <a:defRPr/>
              </a:pPr>
              <a:t>‹#›</a:t>
            </a:fld>
            <a:endParaRPr lang="en-US" dirty="0"/>
          </a:p>
        </p:txBody>
      </p:sp>
    </p:spTree>
    <p:extLst>
      <p:ext uri="{BB962C8B-B14F-4D97-AF65-F5344CB8AC3E}">
        <p14:creationId xmlns:p14="http://schemas.microsoft.com/office/powerpoint/2010/main" val="2293121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dependableComputingLogo_prin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913" y="274638"/>
            <a:ext cx="1917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H="1">
            <a:off x="457200" y="1231900"/>
            <a:ext cx="8229600" cy="0"/>
          </a:xfrm>
          <a:prstGeom prst="line">
            <a:avLst/>
          </a:prstGeom>
          <a:ln>
            <a:solidFill>
              <a:srgbClr val="8A1B2A"/>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274638"/>
            <a:ext cx="8229600" cy="828543"/>
          </a:xfrm>
        </p:spPr>
        <p:txBody>
          <a:bodyPr/>
          <a:lstStyle>
            <a:lvl1pPr algn="r">
              <a:defRPr sz="3400">
                <a:solidFill>
                  <a:srgbClr val="4B668C"/>
                </a:solidFill>
              </a:defRPr>
            </a:lvl1pPr>
          </a:lstStyle>
          <a:p>
            <a:r>
              <a:rPr lang="en-US" smtClean="0"/>
              <a:t>Click to edit Master title style</a:t>
            </a:r>
            <a:endParaRPr lang="en-US" dirty="0"/>
          </a:p>
        </p:txBody>
      </p:sp>
      <p:sp>
        <p:nvSpPr>
          <p:cNvPr id="12" name="Content Placeholder 11"/>
          <p:cNvSpPr>
            <a:spLocks noGrp="1"/>
          </p:cNvSpPr>
          <p:nvPr>
            <p:ph sz="quarter" idx="13"/>
          </p:nvPr>
        </p:nvSpPr>
        <p:spPr>
          <a:xfrm>
            <a:off x="457200" y="1436688"/>
            <a:ext cx="8229600" cy="4168775"/>
          </a:xfrm>
        </p:spPr>
        <p:txBody>
          <a:bodyPr/>
          <a:lstStyle>
            <a:lvl1pPr>
              <a:defRPr sz="3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2"/>
          <p:cNvSpPr>
            <a:spLocks noGrp="1"/>
          </p:cNvSpPr>
          <p:nvPr>
            <p:ph type="dt" sz="half" idx="14"/>
          </p:nvPr>
        </p:nvSpPr>
        <p:spPr>
          <a:xfrm>
            <a:off x="457200" y="6356350"/>
            <a:ext cx="1143000" cy="365125"/>
          </a:xfrm>
        </p:spPr>
        <p:txBody>
          <a:bodyPr/>
          <a:lstStyle>
            <a:lvl1pPr>
              <a:defRPr smtClean="0">
                <a:solidFill>
                  <a:schemeClr val="bg1"/>
                </a:solidFill>
              </a:defRPr>
            </a:lvl1pPr>
          </a:lstStyle>
          <a:p>
            <a:pPr>
              <a:defRPr/>
            </a:pPr>
            <a:r>
              <a:rPr lang="en-US" smtClean="0"/>
              <a:t>4/27/2016</a:t>
            </a:r>
            <a:endParaRPr lang="en-US" dirty="0"/>
          </a:p>
        </p:txBody>
      </p:sp>
      <p:sp>
        <p:nvSpPr>
          <p:cNvPr id="7" name="Footer Placeholder 3"/>
          <p:cNvSpPr>
            <a:spLocks noGrp="1"/>
          </p:cNvSpPr>
          <p:nvPr>
            <p:ph type="ftr" sz="quarter" idx="15"/>
          </p:nvPr>
        </p:nvSpPr>
        <p:spPr>
          <a:xfrm>
            <a:off x="2233613" y="6356350"/>
            <a:ext cx="4471987" cy="365125"/>
          </a:xfrm>
        </p:spPr>
        <p:txBody>
          <a:bodyPr/>
          <a:lstStyle>
            <a:lvl1pPr>
              <a:defRPr dirty="0" smtClean="0">
                <a:solidFill>
                  <a:schemeClr val="bg1"/>
                </a:solidFill>
              </a:defRPr>
            </a:lvl1pPr>
          </a:lstStyle>
          <a:p>
            <a:pPr>
              <a:defRPr/>
            </a:pPr>
            <a:r>
              <a:rPr lang="en-US" smtClean="0"/>
              <a:t>CLASS - Final Report   © Dependable Computing LLC 2016</a:t>
            </a:r>
            <a:endParaRPr lang="en-US" dirty="0"/>
          </a:p>
        </p:txBody>
      </p:sp>
      <p:sp>
        <p:nvSpPr>
          <p:cNvPr id="8" name="Slide Number Placeholder 4"/>
          <p:cNvSpPr>
            <a:spLocks noGrp="1"/>
          </p:cNvSpPr>
          <p:nvPr>
            <p:ph type="sldNum" sz="quarter" idx="16"/>
          </p:nvPr>
        </p:nvSpPr>
        <p:spPr>
          <a:xfrm>
            <a:off x="7086600" y="6356350"/>
            <a:ext cx="1600200" cy="365125"/>
          </a:xfrm>
        </p:spPr>
        <p:txBody>
          <a:bodyPr/>
          <a:lstStyle>
            <a:lvl1pPr>
              <a:defRPr smtClean="0">
                <a:solidFill>
                  <a:schemeClr val="bg1"/>
                </a:solidFill>
              </a:defRPr>
            </a:lvl1pPr>
          </a:lstStyle>
          <a:p>
            <a:pPr>
              <a:defRPr/>
            </a:pPr>
            <a:fld id="{1134E76E-43B5-7546-A65B-D7B7E50C55ED}" type="slidenum">
              <a:rPr lang="en-US" smtClean="0"/>
              <a:pPr>
                <a:defRPr/>
              </a:pPr>
              <a:t>‹#›</a:t>
            </a:fld>
            <a:endParaRPr lang="en-US" dirty="0"/>
          </a:p>
        </p:txBody>
      </p:sp>
    </p:spTree>
    <p:extLst>
      <p:ext uri="{BB962C8B-B14F-4D97-AF65-F5344CB8AC3E}">
        <p14:creationId xmlns:p14="http://schemas.microsoft.com/office/powerpoint/2010/main" val="229312119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smtClean="0"/>
              <a:t>4/27/2016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8B1E3D5-0DBD-814A-BFB9-38CAC18AA871}" type="slidenum">
              <a:rPr lang="en-US" smtClean="0"/>
              <a:pPr>
                <a:defRPr/>
              </a:pPr>
              <a:t>‹#›</a:t>
            </a:fld>
            <a:endParaRPr lang="en-US"/>
          </a:p>
        </p:txBody>
      </p:sp>
    </p:spTree>
    <p:extLst>
      <p:ext uri="{BB962C8B-B14F-4D97-AF65-F5344CB8AC3E}">
        <p14:creationId xmlns:p14="http://schemas.microsoft.com/office/powerpoint/2010/main" val="383848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smtClean="0"/>
              <a:t>4/27/2016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CLASS - Final Report   © Dependable Computing LLC 2016</a:t>
            </a:r>
            <a:endParaRPr lang="en-US"/>
          </a:p>
        </p:txBody>
      </p:sp>
      <p:sp>
        <p:nvSpPr>
          <p:cNvPr id="7" name="Slide Number Placeholder 5"/>
          <p:cNvSpPr>
            <a:spLocks noGrp="1"/>
          </p:cNvSpPr>
          <p:nvPr>
            <p:ph type="sldNum" sz="quarter" idx="12"/>
          </p:nvPr>
        </p:nvSpPr>
        <p:spPr/>
        <p:txBody>
          <a:bodyPr/>
          <a:lstStyle>
            <a:lvl1pPr>
              <a:defRPr/>
            </a:lvl1pPr>
          </a:lstStyle>
          <a:p>
            <a:pPr>
              <a:defRPr/>
            </a:pPr>
            <a:fld id="{8B4127F2-D5A8-1741-BEE4-4C8C30A19078}" type="slidenum">
              <a:rPr lang="en-US" smtClean="0"/>
              <a:pPr>
                <a:defRPr/>
              </a:pPr>
              <a:t>‹#›</a:t>
            </a:fld>
            <a:endParaRPr lang="en-US"/>
          </a:p>
        </p:txBody>
      </p:sp>
    </p:spTree>
    <p:extLst>
      <p:ext uri="{BB962C8B-B14F-4D97-AF65-F5344CB8AC3E}">
        <p14:creationId xmlns:p14="http://schemas.microsoft.com/office/powerpoint/2010/main" val="2738925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smtClean="0"/>
              <a:t>4/27/2016</a:t>
            </a: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t>CLASS - Final Report   © Dependable Computing LLC 2016</a:t>
            </a:r>
            <a:endParaRPr lang="en-US"/>
          </a:p>
        </p:txBody>
      </p:sp>
      <p:sp>
        <p:nvSpPr>
          <p:cNvPr id="9" name="Slide Number Placeholder 5"/>
          <p:cNvSpPr>
            <a:spLocks noGrp="1"/>
          </p:cNvSpPr>
          <p:nvPr>
            <p:ph type="sldNum" sz="quarter" idx="12"/>
          </p:nvPr>
        </p:nvSpPr>
        <p:spPr/>
        <p:txBody>
          <a:bodyPr/>
          <a:lstStyle>
            <a:lvl1pPr>
              <a:defRPr/>
            </a:lvl1pPr>
          </a:lstStyle>
          <a:p>
            <a:pPr>
              <a:defRPr/>
            </a:pPr>
            <a:fld id="{995886D6-F1BD-8045-82C7-668D28BCB1AD}" type="slidenum">
              <a:rPr lang="en-US" smtClean="0"/>
              <a:pPr>
                <a:defRPr/>
              </a:pPr>
              <a:t>‹#›</a:t>
            </a:fld>
            <a:endParaRPr lang="en-US"/>
          </a:p>
        </p:txBody>
      </p:sp>
    </p:spTree>
    <p:extLst>
      <p:ext uri="{BB962C8B-B14F-4D97-AF65-F5344CB8AC3E}">
        <p14:creationId xmlns:p14="http://schemas.microsoft.com/office/powerpoint/2010/main" val="600870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smtClean="0"/>
              <a:t>4/27/2016</a:t>
            </a: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CLASS - Final Report   © Dependable Computing LLC 2016</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E663694F-C9E5-4046-88C3-03BEAD2C8CF3}" type="slidenum">
              <a:rPr lang="en-US" smtClean="0"/>
              <a:pPr>
                <a:defRPr/>
              </a:pPr>
              <a:t>‹#›</a:t>
            </a:fld>
            <a:endParaRPr lang="en-US"/>
          </a:p>
        </p:txBody>
      </p:sp>
    </p:spTree>
    <p:extLst>
      <p:ext uri="{BB962C8B-B14F-4D97-AF65-F5344CB8AC3E}">
        <p14:creationId xmlns:p14="http://schemas.microsoft.com/office/powerpoint/2010/main" val="168026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4/27/2016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CLASS - Final Report   © Dependable Computing LLC 2016</a:t>
            </a:r>
            <a:endParaRPr lang="en-US"/>
          </a:p>
        </p:txBody>
      </p:sp>
      <p:sp>
        <p:nvSpPr>
          <p:cNvPr id="7" name="Slide Number Placeholder 5"/>
          <p:cNvSpPr>
            <a:spLocks noGrp="1"/>
          </p:cNvSpPr>
          <p:nvPr>
            <p:ph type="sldNum" sz="quarter" idx="12"/>
          </p:nvPr>
        </p:nvSpPr>
        <p:spPr/>
        <p:txBody>
          <a:bodyPr/>
          <a:lstStyle>
            <a:lvl1pPr>
              <a:defRPr/>
            </a:lvl1pPr>
          </a:lstStyle>
          <a:p>
            <a:pPr>
              <a:defRPr/>
            </a:pPr>
            <a:fld id="{E9DBFAC2-48C0-D949-A3A4-4C79A837024F}" type="slidenum">
              <a:rPr lang="en-US" smtClean="0"/>
              <a:pPr>
                <a:defRPr/>
              </a:pPr>
              <a:t>‹#›</a:t>
            </a:fld>
            <a:endParaRPr lang="en-US"/>
          </a:p>
        </p:txBody>
      </p:sp>
    </p:spTree>
    <p:extLst>
      <p:ext uri="{BB962C8B-B14F-4D97-AF65-F5344CB8AC3E}">
        <p14:creationId xmlns:p14="http://schemas.microsoft.com/office/powerpoint/2010/main" val="123042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smtClean="0"/>
              <a:t>4/27/2016</a:t>
            </a: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CLASS - Final Report   © Dependable Computing LLC 2016</a:t>
            </a:r>
            <a:endParaRPr lang="en-US"/>
          </a:p>
        </p:txBody>
      </p:sp>
      <p:sp>
        <p:nvSpPr>
          <p:cNvPr id="7" name="Slide Number Placeholder 5"/>
          <p:cNvSpPr>
            <a:spLocks noGrp="1"/>
          </p:cNvSpPr>
          <p:nvPr>
            <p:ph type="sldNum" sz="quarter" idx="12"/>
          </p:nvPr>
        </p:nvSpPr>
        <p:spPr/>
        <p:txBody>
          <a:bodyPr/>
          <a:lstStyle>
            <a:lvl1pPr>
              <a:defRPr/>
            </a:lvl1pPr>
          </a:lstStyle>
          <a:p>
            <a:pPr>
              <a:defRPr/>
            </a:pPr>
            <a:fld id="{8F23FE9B-6452-1B4B-AA68-0038C347F509}" type="slidenum">
              <a:rPr lang="en-US" smtClean="0"/>
              <a:pPr>
                <a:defRPr/>
              </a:pPr>
              <a:t>‹#›</a:t>
            </a:fld>
            <a:endParaRPr lang="en-US"/>
          </a:p>
        </p:txBody>
      </p:sp>
    </p:spTree>
    <p:extLst>
      <p:ext uri="{BB962C8B-B14F-4D97-AF65-F5344CB8AC3E}">
        <p14:creationId xmlns:p14="http://schemas.microsoft.com/office/powerpoint/2010/main" val="68060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smtClean="0"/>
              <a:t>4/27/2016</a:t>
            </a: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CLASS - Final Report   © Dependable Computing LLC 2016</a:t>
            </a:r>
            <a:endParaRPr lang="en-US"/>
          </a:p>
        </p:txBody>
      </p:sp>
      <p:sp>
        <p:nvSpPr>
          <p:cNvPr id="6" name="Slide Number Placeholder 5"/>
          <p:cNvSpPr>
            <a:spLocks noGrp="1"/>
          </p:cNvSpPr>
          <p:nvPr>
            <p:ph type="sldNum" sz="quarter" idx="12"/>
          </p:nvPr>
        </p:nvSpPr>
        <p:spPr/>
        <p:txBody>
          <a:bodyPr/>
          <a:lstStyle>
            <a:lvl1pPr>
              <a:defRPr/>
            </a:lvl1pPr>
          </a:lstStyle>
          <a:p>
            <a:pPr>
              <a:defRPr/>
            </a:pPr>
            <a:fld id="{EF9793DF-F8EC-B64A-A67C-6BFA6CEE31AE}" type="slidenum">
              <a:rPr lang="en-US" smtClean="0"/>
              <a:pPr>
                <a:defRPr/>
              </a:pPr>
              <a:t>‹#›</a:t>
            </a:fld>
            <a:endParaRPr lang="en-US"/>
          </a:p>
        </p:txBody>
      </p:sp>
    </p:spTree>
    <p:extLst>
      <p:ext uri="{BB962C8B-B14F-4D97-AF65-F5344CB8AC3E}">
        <p14:creationId xmlns:p14="http://schemas.microsoft.com/office/powerpoint/2010/main" val="382438965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1371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r>
              <a:rPr lang="en-US" smtClean="0"/>
              <a:t>4/27/2016</a:t>
            </a:r>
            <a:endParaRPr lang="en-US"/>
          </a:p>
        </p:txBody>
      </p:sp>
      <p:sp>
        <p:nvSpPr>
          <p:cNvPr id="5" name="Footer Placeholder 4"/>
          <p:cNvSpPr>
            <a:spLocks noGrp="1"/>
          </p:cNvSpPr>
          <p:nvPr>
            <p:ph type="ftr" sz="quarter" idx="3"/>
          </p:nvPr>
        </p:nvSpPr>
        <p:spPr>
          <a:xfrm>
            <a:off x="2286000" y="6356350"/>
            <a:ext cx="44958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r>
              <a:rPr lang="en-US" dirty="0" smtClean="0"/>
              <a:t>CLASS - Final Report   © Dependable Computing LLC 2016</a:t>
            </a:r>
            <a:endParaRPr lang="en-US" dirty="0"/>
          </a:p>
        </p:txBody>
      </p:sp>
      <p:sp>
        <p:nvSpPr>
          <p:cNvPr id="6" name="Slide Number Placeholder 5"/>
          <p:cNvSpPr>
            <a:spLocks noGrp="1"/>
          </p:cNvSpPr>
          <p:nvPr>
            <p:ph type="sldNum" sz="quarter" idx="4"/>
          </p:nvPr>
        </p:nvSpPr>
        <p:spPr>
          <a:xfrm>
            <a:off x="7391400" y="6356350"/>
            <a:ext cx="1295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E29646B1-7ACB-2242-AEB4-CFE05BA97AB1}"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70" r:id="rId12"/>
    <p:sldLayoutId id="2147483671" r:id="rId13"/>
  </p:sldLayoutIdLst>
  <p:hf hdr="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 Id="rId3" Type="http://schemas.openxmlformats.org/officeDocument/2006/relationships/image" Target="../media/image2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image" Target="../media/image9.jpg"/><Relationship Id="rId7" Type="http://schemas.openxmlformats.org/officeDocument/2006/relationships/image" Target="../media/image10.jpg"/><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 Id="rId3" Type="http://schemas.openxmlformats.org/officeDocument/2006/relationships/image" Target="../media/image35.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 Id="rId3" Type="http://schemas.openxmlformats.org/officeDocument/2006/relationships/image" Target="../media/image36.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 Id="rId3" Type="http://schemas.openxmlformats.org/officeDocument/2006/relationships/image" Target="../media/image48.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emf"/></Relationships>
</file>

<file path=ppt/slides/_rels/slide66.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5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178175"/>
            <a:ext cx="7772400" cy="1241425"/>
          </a:xfrm>
        </p:spPr>
        <p:txBody>
          <a:bodyPr rtlCol="0">
            <a:normAutofit/>
          </a:bodyPr>
          <a:lstStyle/>
          <a:p>
            <a:pPr fontAlgn="auto">
              <a:spcAft>
                <a:spcPts val="0"/>
              </a:spcAft>
              <a:defRPr/>
            </a:pPr>
            <a:r>
              <a:rPr lang="en-US" dirty="0">
                <a:ea typeface="+mj-ea"/>
              </a:rPr>
              <a:t>Comprehensive Lifecycle for Assuring System Safety – CLASS</a:t>
            </a:r>
          </a:p>
        </p:txBody>
      </p:sp>
      <p:sp>
        <p:nvSpPr>
          <p:cNvPr id="4" name="Subtitle 3"/>
          <p:cNvSpPr>
            <a:spLocks noGrp="1"/>
          </p:cNvSpPr>
          <p:nvPr>
            <p:ph type="subTitle" idx="1"/>
          </p:nvPr>
        </p:nvSpPr>
        <p:spPr>
          <a:xfrm>
            <a:off x="1234966" y="5220601"/>
            <a:ext cx="7451834" cy="1408799"/>
          </a:xfrm>
        </p:spPr>
        <p:txBody>
          <a:bodyPr/>
          <a:lstStyle/>
          <a:p>
            <a:pPr>
              <a:lnSpc>
                <a:spcPct val="80000"/>
              </a:lnSpc>
            </a:pPr>
            <a:r>
              <a:rPr lang="en-US" sz="2000" cap="none" dirty="0">
                <a:latin typeface="Arial"/>
                <a:cs typeface="Arial"/>
              </a:rPr>
              <a:t>John </a:t>
            </a:r>
            <a:r>
              <a:rPr lang="en-US" sz="2000" cap="none" dirty="0" smtClean="0">
                <a:latin typeface="Arial"/>
                <a:cs typeface="Arial"/>
              </a:rPr>
              <a:t>Knight and Jonathan </a:t>
            </a:r>
            <a:r>
              <a:rPr lang="en-US" sz="2000" cap="none" dirty="0" err="1" smtClean="0">
                <a:latin typeface="Arial"/>
                <a:cs typeface="Arial"/>
              </a:rPr>
              <a:t>Rowanhill</a:t>
            </a:r>
            <a:endParaRPr lang="en-US" sz="2000" cap="none" dirty="0" smtClean="0">
              <a:latin typeface="Arial"/>
              <a:cs typeface="Arial"/>
            </a:endParaRPr>
          </a:p>
          <a:p>
            <a:pPr>
              <a:lnSpc>
                <a:spcPct val="80000"/>
              </a:lnSpc>
            </a:pPr>
            <a:endParaRPr lang="en-US" sz="1600" cap="none" dirty="0" smtClean="0">
              <a:latin typeface="Arial"/>
              <a:cs typeface="Arial"/>
            </a:endParaRPr>
          </a:p>
          <a:p>
            <a:pPr>
              <a:lnSpc>
                <a:spcPct val="80000"/>
              </a:lnSpc>
            </a:pPr>
            <a:r>
              <a:rPr lang="en-US" sz="1600" cap="none" dirty="0"/>
              <a:t>Dependable Computing LLC</a:t>
            </a:r>
          </a:p>
          <a:p>
            <a:pPr>
              <a:lnSpc>
                <a:spcPct val="80000"/>
              </a:lnSpc>
            </a:pPr>
            <a:r>
              <a:rPr lang="en-US" sz="1600" cap="none" dirty="0"/>
              <a:t>Contract  NNL13AA08C</a:t>
            </a:r>
          </a:p>
          <a:p>
            <a:pPr>
              <a:lnSpc>
                <a:spcPct val="80000"/>
              </a:lnSpc>
            </a:pPr>
            <a:r>
              <a:rPr lang="en-US" sz="1600" cap="none" dirty="0" smtClean="0"/>
              <a:t>April 27, 2016</a:t>
            </a:r>
            <a:endParaRPr lang="en-US" sz="2800" dirty="0"/>
          </a:p>
          <a:p>
            <a:pPr>
              <a:lnSpc>
                <a:spcPct val="80000"/>
              </a:lnSpc>
            </a:pPr>
            <a:endParaRPr lang="en-US" sz="2000" dirty="0"/>
          </a:p>
        </p:txBody>
      </p:sp>
      <p:sp>
        <p:nvSpPr>
          <p:cNvPr id="5" name="Title 1"/>
          <p:cNvSpPr txBox="1">
            <a:spLocks/>
          </p:cNvSpPr>
          <p:nvPr/>
        </p:nvSpPr>
        <p:spPr bwMode="auto">
          <a:xfrm>
            <a:off x="1234966" y="4191000"/>
            <a:ext cx="7451834"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rtlCol="0" anchor="ctr" anchorCtr="0" compatLnSpc="1">
            <a:prstTxWarp prst="textNoShape">
              <a:avLst/>
            </a:prstTxWarp>
            <a:normAutofit fontScale="77500" lnSpcReduction="20000"/>
          </a:bodyPr>
          <a:lstStyle>
            <a:lvl1pPr algn="r" defTabSz="457200" rtl="0" eaLnBrk="1" fontAlgn="base" hangingPunct="1">
              <a:spcBef>
                <a:spcPct val="0"/>
              </a:spcBef>
              <a:spcAft>
                <a:spcPct val="0"/>
              </a:spcAft>
              <a:defRPr sz="3600" b="1" i="0" kern="1200" spc="100">
                <a:solidFill>
                  <a:schemeClr val="bg1"/>
                </a:solidFill>
                <a:latin typeface="+mj-lt"/>
                <a:ea typeface="ＭＳ Ｐゴシック" charset="0"/>
                <a:cs typeface="Franklin Gothic Book"/>
              </a:defRPr>
            </a:lvl1pPr>
            <a:lvl2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9pPr>
          </a:lstStyle>
          <a:p>
            <a:pPr fontAlgn="auto">
              <a:spcAft>
                <a:spcPts val="0"/>
              </a:spcAft>
              <a:defRPr/>
            </a:pPr>
            <a:r>
              <a:rPr lang="en-US" i="1" dirty="0" smtClean="0">
                <a:ea typeface="+mj-ea"/>
              </a:rPr>
              <a:t>Final Project Report And Recent  Results</a:t>
            </a:r>
            <a:endParaRPr lang="en-US" i="1" dirty="0">
              <a:ea typeface="+mj-ea"/>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CRR Hierarchy</a:t>
            </a:r>
            <a:endParaRPr lang="en-US"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10</a:t>
            </a:fld>
            <a:endParaRPr lang="en-US" dirty="0"/>
          </a:p>
        </p:txBody>
      </p:sp>
      <p:pic>
        <p:nvPicPr>
          <p:cNvPr id="9" name="Picture 8" descr="figure7.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454696"/>
            <a:ext cx="4800600" cy="4641304"/>
          </a:xfrm>
          <a:prstGeom prst="rect">
            <a:avLst/>
          </a:prstGeom>
        </p:spPr>
      </p:pic>
      <p:sp>
        <p:nvSpPr>
          <p:cNvPr id="10" name="Rectangle 9"/>
          <p:cNvSpPr/>
          <p:nvPr/>
        </p:nvSpPr>
        <p:spPr>
          <a:xfrm>
            <a:off x="7239000" y="17526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Multiple CRRs</a:t>
            </a:r>
            <a:endParaRPr lang="en-US" sz="1400" dirty="0">
              <a:solidFill>
                <a:schemeClr val="bg1"/>
              </a:solidFill>
            </a:endParaRPr>
          </a:p>
        </p:txBody>
      </p:sp>
      <p:sp>
        <p:nvSpPr>
          <p:cNvPr id="11" name="Rectangle 10"/>
          <p:cNvSpPr/>
          <p:nvPr/>
        </p:nvSpPr>
        <p:spPr>
          <a:xfrm>
            <a:off x="7228715" y="27432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Generic For All Systems</a:t>
            </a:r>
            <a:endParaRPr lang="en-US" sz="1400" dirty="0">
              <a:solidFill>
                <a:schemeClr val="bg1"/>
              </a:solidFill>
            </a:endParaRPr>
          </a:p>
        </p:txBody>
      </p:sp>
      <p:sp>
        <p:nvSpPr>
          <p:cNvPr id="12" name="Rectangle 11"/>
          <p:cNvSpPr/>
          <p:nvPr/>
        </p:nvSpPr>
        <p:spPr>
          <a:xfrm>
            <a:off x="7239000" y="47244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Instantiation To Support Systems</a:t>
            </a:r>
            <a:endParaRPr lang="en-US" sz="1400" dirty="0">
              <a:solidFill>
                <a:schemeClr val="bg1"/>
              </a:solidFill>
            </a:endParaRPr>
          </a:p>
        </p:txBody>
      </p:sp>
      <p:sp>
        <p:nvSpPr>
          <p:cNvPr id="13" name="Rectangle 12"/>
          <p:cNvSpPr/>
          <p:nvPr/>
        </p:nvSpPr>
        <p:spPr>
          <a:xfrm>
            <a:off x="7239000" y="37338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Local Tailored To Domain</a:t>
            </a:r>
            <a:endParaRPr lang="en-US" sz="1400" dirty="0">
              <a:solidFill>
                <a:schemeClr val="bg1"/>
              </a:solidFill>
            </a:endParaRPr>
          </a:p>
        </p:txBody>
      </p:sp>
    </p:spTree>
    <p:extLst>
      <p:ext uri="{BB962C8B-B14F-4D97-AF65-F5344CB8AC3E}">
        <p14:creationId xmlns:p14="http://schemas.microsoft.com/office/powerpoint/2010/main" val="36346808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CRR Update Mechanism</a:t>
            </a:r>
            <a:endParaRPr lang="en-US" dirty="0"/>
          </a:p>
        </p:txBody>
      </p:sp>
      <p:sp>
        <p:nvSpPr>
          <p:cNvPr id="2" name="Date Placeholder 1"/>
          <p:cNvSpPr>
            <a:spLocks noGrp="1"/>
          </p:cNvSpPr>
          <p:nvPr>
            <p:ph type="dt" sz="half" idx="14"/>
          </p:nvPr>
        </p:nvSpPr>
        <p:spPr/>
        <p:txBody>
          <a:bodyPr/>
          <a:lstStyle/>
          <a:p>
            <a:pPr>
              <a:defRPr/>
            </a:pPr>
            <a:r>
              <a:rPr lang="en-US" smtClean="0"/>
              <a:t>4/27/2016</a:t>
            </a:r>
            <a:endParaRPr lang="en-US" dirty="0"/>
          </a:p>
        </p:txBody>
      </p:sp>
      <p:sp>
        <p:nvSpPr>
          <p:cNvPr id="3" name="Footer Placeholder 2"/>
          <p:cNvSpPr>
            <a:spLocks noGrp="1"/>
          </p:cNvSpPr>
          <p:nvPr>
            <p:ph type="ftr" sz="quarter" idx="15"/>
          </p:nvPr>
        </p:nvSpPr>
        <p:spPr/>
        <p:txBody>
          <a:bodyPr/>
          <a:lstStyle/>
          <a:p>
            <a:pPr>
              <a:defRPr/>
            </a:pPr>
            <a:r>
              <a:rPr lang="en-US" smtClean="0"/>
              <a:t>CLASS - Final Report   © Dependable Computing LLC 2016</a:t>
            </a:r>
            <a:endParaRPr lang="en-US"/>
          </a:p>
        </p:txBody>
      </p:sp>
      <p:sp>
        <p:nvSpPr>
          <p:cNvPr id="8" name="Slide Number Placeholder 7"/>
          <p:cNvSpPr>
            <a:spLocks noGrp="1"/>
          </p:cNvSpPr>
          <p:nvPr>
            <p:ph type="sldNum" sz="quarter" idx="16"/>
          </p:nvPr>
        </p:nvSpPr>
        <p:spPr/>
        <p:txBody>
          <a:bodyPr/>
          <a:lstStyle/>
          <a:p>
            <a:pPr>
              <a:defRPr/>
            </a:pPr>
            <a:fld id="{1134E76E-43B5-7546-A65B-D7B7E50C55ED}" type="slidenum">
              <a:rPr lang="en-US" smtClean="0"/>
              <a:pPr>
                <a:defRPr/>
              </a:pPr>
              <a:t>11</a:t>
            </a:fld>
            <a:endParaRPr lang="en-US" dirty="0"/>
          </a:p>
        </p:txBody>
      </p:sp>
      <p:pic>
        <p:nvPicPr>
          <p:cNvPr id="9" name="Picture 8"/>
          <p:cNvPicPr>
            <a:picLocks noChangeAspect="1"/>
          </p:cNvPicPr>
          <p:nvPr/>
        </p:nvPicPr>
        <p:blipFill>
          <a:blip r:embed="rId2"/>
          <a:stretch>
            <a:fillRect/>
          </a:stretch>
        </p:blipFill>
        <p:spPr>
          <a:xfrm>
            <a:off x="228600" y="2006146"/>
            <a:ext cx="6426200" cy="3327854"/>
          </a:xfrm>
          <a:prstGeom prst="rect">
            <a:avLst/>
          </a:prstGeom>
        </p:spPr>
      </p:pic>
      <p:sp>
        <p:nvSpPr>
          <p:cNvPr id="10" name="Rectangle 9"/>
          <p:cNvSpPr/>
          <p:nvPr/>
        </p:nvSpPr>
        <p:spPr>
          <a:xfrm>
            <a:off x="7239000" y="17526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Resources Of All Types</a:t>
            </a:r>
            <a:endParaRPr lang="en-US" sz="1400" dirty="0">
              <a:solidFill>
                <a:schemeClr val="bg1"/>
              </a:solidFill>
            </a:endParaRPr>
          </a:p>
        </p:txBody>
      </p:sp>
      <p:sp>
        <p:nvSpPr>
          <p:cNvPr id="11" name="Rectangle 10"/>
          <p:cNvSpPr/>
          <p:nvPr/>
        </p:nvSpPr>
        <p:spPr>
          <a:xfrm>
            <a:off x="7228715" y="27432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Instantiation Hierarchy</a:t>
            </a:r>
            <a:endParaRPr lang="en-US" sz="1400" dirty="0">
              <a:solidFill>
                <a:schemeClr val="bg1"/>
              </a:solidFill>
            </a:endParaRPr>
          </a:p>
        </p:txBody>
      </p:sp>
      <p:sp>
        <p:nvSpPr>
          <p:cNvPr id="12" name="Rectangle 11"/>
          <p:cNvSpPr/>
          <p:nvPr/>
        </p:nvSpPr>
        <p:spPr>
          <a:xfrm>
            <a:off x="7239000" y="47244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One Focus Of Synchrony Mechanism</a:t>
            </a:r>
            <a:endParaRPr lang="en-US" sz="1400" dirty="0">
              <a:solidFill>
                <a:schemeClr val="bg1"/>
              </a:solidFill>
            </a:endParaRPr>
          </a:p>
        </p:txBody>
      </p:sp>
      <p:sp>
        <p:nvSpPr>
          <p:cNvPr id="13" name="Rectangle 12"/>
          <p:cNvSpPr/>
          <p:nvPr/>
        </p:nvSpPr>
        <p:spPr>
          <a:xfrm>
            <a:off x="7239000" y="37338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bg1"/>
                </a:solidFill>
              </a:rPr>
              <a:t>Active Update Mechanism</a:t>
            </a:r>
          </a:p>
        </p:txBody>
      </p:sp>
    </p:spTree>
    <p:extLst>
      <p:ext uri="{BB962C8B-B14F-4D97-AF65-F5344CB8AC3E}">
        <p14:creationId xmlns:p14="http://schemas.microsoft.com/office/powerpoint/2010/main" val="3512480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Phase 2 Operation</a:t>
            </a:r>
            <a:endParaRPr lang="en-US" dirty="0"/>
          </a:p>
        </p:txBody>
      </p:sp>
      <p:sp>
        <p:nvSpPr>
          <p:cNvPr id="3" name="Date Placeholder 2"/>
          <p:cNvSpPr>
            <a:spLocks noGrp="1"/>
          </p:cNvSpPr>
          <p:nvPr>
            <p:ph type="dt" sz="half" idx="14"/>
          </p:nvPr>
        </p:nvSpPr>
        <p:spPr/>
        <p:txBody>
          <a:bodyPr/>
          <a:lstStyle/>
          <a:p>
            <a:pPr>
              <a:defRPr/>
            </a:pPr>
            <a:r>
              <a:rPr lang="en-US" smtClean="0"/>
              <a:t>4/27/2016</a:t>
            </a:r>
            <a:endParaRPr lang="en-US" dirty="0"/>
          </a:p>
        </p:txBody>
      </p:sp>
      <p:sp>
        <p:nvSpPr>
          <p:cNvPr id="9" name="Footer Placeholder 8"/>
          <p:cNvSpPr>
            <a:spLocks noGrp="1"/>
          </p:cNvSpPr>
          <p:nvPr>
            <p:ph type="ftr" sz="quarter" idx="15"/>
          </p:nvPr>
        </p:nvSpPr>
        <p:spPr/>
        <p:txBody>
          <a:bodyPr/>
          <a:lstStyle/>
          <a:p>
            <a:pPr>
              <a:defRPr/>
            </a:pPr>
            <a:r>
              <a:rPr lang="en-US" smtClean="0"/>
              <a:t>CLASS - Final Report   © Dependable Computing LLC 2016</a:t>
            </a:r>
            <a:endParaRPr lang="en-US"/>
          </a:p>
        </p:txBody>
      </p:sp>
      <p:sp>
        <p:nvSpPr>
          <p:cNvPr id="10" name="Slide Number Placeholder 9"/>
          <p:cNvSpPr>
            <a:spLocks noGrp="1"/>
          </p:cNvSpPr>
          <p:nvPr>
            <p:ph type="sldNum" sz="quarter" idx="16"/>
          </p:nvPr>
        </p:nvSpPr>
        <p:spPr/>
        <p:txBody>
          <a:bodyPr/>
          <a:lstStyle/>
          <a:p>
            <a:pPr>
              <a:defRPr/>
            </a:pPr>
            <a:fld id="{1134E76E-43B5-7546-A65B-D7B7E50C55ED}" type="slidenum">
              <a:rPr lang="en-US" smtClean="0"/>
              <a:pPr>
                <a:defRPr/>
              </a:pPr>
              <a:t>12</a:t>
            </a:fld>
            <a:endParaRPr lang="en-US" dirty="0"/>
          </a:p>
        </p:txBody>
      </p:sp>
      <p:pic>
        <p:nvPicPr>
          <p:cNvPr id="7" name="Picture 6"/>
          <p:cNvPicPr>
            <a:picLocks noChangeAspect="1"/>
          </p:cNvPicPr>
          <p:nvPr/>
        </p:nvPicPr>
        <p:blipFill>
          <a:blip r:embed="rId2"/>
          <a:stretch>
            <a:fillRect/>
          </a:stretch>
        </p:blipFill>
        <p:spPr>
          <a:xfrm>
            <a:off x="533400" y="1499898"/>
            <a:ext cx="8001000" cy="4519902"/>
          </a:xfrm>
          <a:prstGeom prst="rect">
            <a:avLst/>
          </a:prstGeom>
        </p:spPr>
      </p:pic>
      <p:sp>
        <p:nvSpPr>
          <p:cNvPr id="8" name="Rectangle 7"/>
          <p:cNvSpPr/>
          <p:nvPr/>
        </p:nvSpPr>
        <p:spPr>
          <a:xfrm>
            <a:off x="228600" y="49530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Safety Information Repository</a:t>
            </a:r>
            <a:endParaRPr lang="en-US" sz="1400" dirty="0">
              <a:solidFill>
                <a:schemeClr val="bg1"/>
              </a:solidFill>
            </a:endParaRPr>
          </a:p>
        </p:txBody>
      </p:sp>
    </p:spTree>
    <p:extLst>
      <p:ext uri="{BB962C8B-B14F-4D97-AF65-F5344CB8AC3E}">
        <p14:creationId xmlns:p14="http://schemas.microsoft.com/office/powerpoint/2010/main" val="2148940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Phase 2 Process</a:t>
            </a:r>
            <a:endParaRPr lang="en-US"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13</a:t>
            </a:fld>
            <a:endParaRPr lang="en-US" dirty="0"/>
          </a:p>
        </p:txBody>
      </p:sp>
      <p:pic>
        <p:nvPicPr>
          <p:cNvPr id="8" name="Picture 7"/>
          <p:cNvPicPr/>
          <p:nvPr/>
        </p:nvPicPr>
        <p:blipFill>
          <a:blip r:embed="rId2">
            <a:extLst>
              <a:ext uri="{28A0092B-C50C-407E-A947-70E740481C1C}">
                <a14:useLocalDpi xmlns:a14="http://schemas.microsoft.com/office/drawing/2010/main" val="0"/>
              </a:ext>
            </a:extLst>
          </a:blip>
          <a:srcRect/>
          <a:stretch>
            <a:fillRect/>
          </a:stretch>
        </p:blipFill>
        <p:spPr bwMode="auto">
          <a:xfrm>
            <a:off x="518245" y="1524000"/>
            <a:ext cx="2713355" cy="3099435"/>
          </a:xfrm>
          <a:prstGeom prst="rect">
            <a:avLst/>
          </a:prstGeom>
          <a:noFill/>
          <a:ln>
            <a:noFill/>
          </a:ln>
          <a:extLst>
            <a:ext uri="{FAA26D3D-D897-4be2-8F04-BA451C77F1D7}">
              <ma14:placeholderFlag xmlns:ma14="http://schemas.microsoft.com/office/mac/drawingml/2011/main"/>
            </a:ext>
          </a:extLst>
        </p:spPr>
      </p:pic>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4432935" y="1580515"/>
            <a:ext cx="3415665" cy="3982085"/>
          </a:xfrm>
          <a:prstGeom prst="rect">
            <a:avLst/>
          </a:prstGeom>
          <a:noFill/>
          <a:ln>
            <a:noFill/>
          </a:ln>
        </p:spPr>
      </p:pic>
    </p:spTree>
    <p:extLst>
      <p:ext uri="{BB962C8B-B14F-4D97-AF65-F5344CB8AC3E}">
        <p14:creationId xmlns:p14="http://schemas.microsoft.com/office/powerpoint/2010/main" val="71205390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BPMN2 Example</a:t>
            </a:r>
            <a:endParaRPr lang="en-US"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14</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416050"/>
            <a:ext cx="5313362"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69889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Concept</a:t>
            </a:r>
            <a:endParaRPr lang="en-US" dirty="0"/>
          </a:p>
        </p:txBody>
      </p:sp>
      <p:sp>
        <p:nvSpPr>
          <p:cNvPr id="3" name="Content Placeholder 2"/>
          <p:cNvSpPr>
            <a:spLocks noGrp="1"/>
          </p:cNvSpPr>
          <p:nvPr>
            <p:ph sz="quarter" idx="13"/>
          </p:nvPr>
        </p:nvSpPr>
        <p:spPr>
          <a:xfrm>
            <a:off x="4965700" y="1975644"/>
            <a:ext cx="1892300" cy="2139156"/>
          </a:xfrm>
        </p:spPr>
        <p:txBody>
          <a:bodyPr/>
          <a:lstStyle/>
          <a:p>
            <a:pPr marL="0" indent="0">
              <a:buNone/>
            </a:pPr>
            <a:r>
              <a:rPr lang="en-US" sz="1600" dirty="0" smtClean="0"/>
              <a:t>Examples:</a:t>
            </a:r>
          </a:p>
          <a:p>
            <a:pPr marL="171450" indent="-171450"/>
            <a:r>
              <a:rPr lang="en-US" sz="1600" dirty="0" smtClean="0"/>
              <a:t>Component failure rates</a:t>
            </a:r>
          </a:p>
          <a:p>
            <a:pPr marL="171450" indent="-171450"/>
            <a:r>
              <a:rPr lang="en-US" sz="1600" dirty="0" smtClean="0"/>
              <a:t>Component performance parameters</a:t>
            </a:r>
          </a:p>
          <a:p>
            <a:pPr marL="171450" indent="-171450"/>
            <a:r>
              <a:rPr lang="en-US" sz="1600" dirty="0" smtClean="0"/>
              <a:t>Human performance limits</a:t>
            </a:r>
          </a:p>
          <a:p>
            <a:pPr marL="171450" indent="-171450"/>
            <a:r>
              <a:rPr lang="en-US" sz="1600" dirty="0" smtClean="0"/>
              <a:t>Process conformance</a:t>
            </a:r>
          </a:p>
          <a:p>
            <a:pPr marL="171450" indent="-171450"/>
            <a:r>
              <a:rPr lang="en-US" sz="1600" dirty="0" smtClean="0"/>
              <a:t>Maintenance activities</a:t>
            </a:r>
          </a:p>
          <a:p>
            <a:pPr marL="171450" indent="-171450"/>
            <a:endParaRPr lang="en-US" sz="1600" dirty="0" smtClean="0"/>
          </a:p>
          <a:p>
            <a:endParaRPr lang="en-US" sz="1600" dirty="0"/>
          </a:p>
        </p:txBody>
      </p:sp>
      <p:sp>
        <p:nvSpPr>
          <p:cNvPr id="13" name="Date Placeholder 12"/>
          <p:cNvSpPr>
            <a:spLocks noGrp="1"/>
          </p:cNvSpPr>
          <p:nvPr>
            <p:ph type="dt" sz="half" idx="14"/>
          </p:nvPr>
        </p:nvSpPr>
        <p:spPr/>
        <p:txBody>
          <a:bodyPr/>
          <a:lstStyle/>
          <a:p>
            <a:pPr>
              <a:defRPr/>
            </a:pPr>
            <a:r>
              <a:rPr lang="en-US" smtClean="0"/>
              <a:t>4/27/2016</a:t>
            </a:r>
            <a:endParaRPr lang="en-US" dirty="0"/>
          </a:p>
        </p:txBody>
      </p:sp>
      <p:sp>
        <p:nvSpPr>
          <p:cNvPr id="15" name="Footer Placeholder 14"/>
          <p:cNvSpPr>
            <a:spLocks noGrp="1"/>
          </p:cNvSpPr>
          <p:nvPr>
            <p:ph type="ftr" sz="quarter" idx="15"/>
          </p:nvPr>
        </p:nvSpPr>
        <p:spPr/>
        <p:txBody>
          <a:bodyPr/>
          <a:lstStyle/>
          <a:p>
            <a:pPr>
              <a:defRPr/>
            </a:pPr>
            <a:r>
              <a:rPr lang="en-US" smtClean="0"/>
              <a:t>CLASS - Final Report   © Dependable Computing LLC 2016</a:t>
            </a:r>
            <a:endParaRPr lang="en-US"/>
          </a:p>
        </p:txBody>
      </p:sp>
      <p:sp>
        <p:nvSpPr>
          <p:cNvPr id="16" name="Slide Number Placeholder 15"/>
          <p:cNvSpPr>
            <a:spLocks noGrp="1"/>
          </p:cNvSpPr>
          <p:nvPr>
            <p:ph type="sldNum" sz="quarter" idx="16"/>
          </p:nvPr>
        </p:nvSpPr>
        <p:spPr/>
        <p:txBody>
          <a:bodyPr/>
          <a:lstStyle/>
          <a:p>
            <a:pPr>
              <a:defRPr/>
            </a:pPr>
            <a:fld id="{1134E76E-43B5-7546-A65B-D7B7E50C55ED}" type="slidenum">
              <a:rPr lang="en-US" smtClean="0"/>
              <a:pPr>
                <a:defRPr/>
              </a:pPr>
              <a:t>15</a:t>
            </a:fld>
            <a:endParaRPr lang="en-US" dirty="0"/>
          </a:p>
        </p:txBody>
      </p:sp>
      <p:pic>
        <p:nvPicPr>
          <p:cNvPr id="7" name="Picture 6"/>
          <p:cNvPicPr>
            <a:picLocks noChangeAspect="1"/>
          </p:cNvPicPr>
          <p:nvPr/>
        </p:nvPicPr>
        <p:blipFill>
          <a:blip r:embed="rId2"/>
          <a:stretch>
            <a:fillRect/>
          </a:stretch>
        </p:blipFill>
        <p:spPr>
          <a:xfrm>
            <a:off x="444500" y="1308100"/>
            <a:ext cx="4051300" cy="4025900"/>
          </a:xfrm>
          <a:prstGeom prst="rect">
            <a:avLst/>
          </a:prstGeom>
        </p:spPr>
      </p:pic>
      <p:sp>
        <p:nvSpPr>
          <p:cNvPr id="8" name="Rectangle 7"/>
          <p:cNvSpPr/>
          <p:nvPr/>
        </p:nvSpPr>
        <p:spPr>
          <a:xfrm>
            <a:off x="7228715" y="13716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Predications</a:t>
            </a:r>
          </a:p>
          <a:p>
            <a:pPr algn="ctr"/>
            <a:r>
              <a:rPr lang="en-US" sz="1400" dirty="0" smtClean="0">
                <a:solidFill>
                  <a:schemeClr val="bg1"/>
                </a:solidFill>
              </a:rPr>
              <a:t>And</a:t>
            </a:r>
          </a:p>
          <a:p>
            <a:pPr algn="ctr"/>
            <a:r>
              <a:rPr lang="en-US" sz="1400" dirty="0" smtClean="0">
                <a:solidFill>
                  <a:schemeClr val="bg1"/>
                </a:solidFill>
              </a:rPr>
              <a:t>Assumptions</a:t>
            </a:r>
            <a:endParaRPr lang="en-US" sz="1400" dirty="0">
              <a:solidFill>
                <a:schemeClr val="bg1"/>
              </a:solidFill>
            </a:endParaRPr>
          </a:p>
        </p:txBody>
      </p:sp>
      <p:sp>
        <p:nvSpPr>
          <p:cNvPr id="9" name="Rectangle 8"/>
          <p:cNvSpPr/>
          <p:nvPr/>
        </p:nvSpPr>
        <p:spPr>
          <a:xfrm>
            <a:off x="7218430" y="22098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Invariants</a:t>
            </a:r>
          </a:p>
          <a:p>
            <a:pPr algn="ctr"/>
            <a:r>
              <a:rPr lang="en-US" sz="1400" i="1" u="sng" dirty="0" smtClean="0">
                <a:solidFill>
                  <a:schemeClr val="bg1"/>
                </a:solidFill>
              </a:rPr>
              <a:t>State &amp; Process</a:t>
            </a:r>
            <a:endParaRPr lang="en-US" sz="1400" i="1" u="sng" dirty="0">
              <a:solidFill>
                <a:schemeClr val="bg1"/>
              </a:solidFill>
            </a:endParaRPr>
          </a:p>
        </p:txBody>
      </p:sp>
      <p:sp>
        <p:nvSpPr>
          <p:cNvPr id="10" name="Rectangle 9"/>
          <p:cNvSpPr/>
          <p:nvPr/>
        </p:nvSpPr>
        <p:spPr>
          <a:xfrm>
            <a:off x="7228715" y="38862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Monitor Assumptions</a:t>
            </a:r>
          </a:p>
          <a:p>
            <a:pPr algn="ctr"/>
            <a:r>
              <a:rPr lang="en-US" sz="1400" i="1" u="sng" dirty="0" smtClean="0">
                <a:solidFill>
                  <a:schemeClr val="bg1"/>
                </a:solidFill>
              </a:rPr>
              <a:t>State &amp; Process</a:t>
            </a:r>
            <a:endParaRPr lang="en-US" sz="1400" i="1" u="sng" dirty="0">
              <a:solidFill>
                <a:schemeClr val="bg1"/>
              </a:solidFill>
            </a:endParaRPr>
          </a:p>
        </p:txBody>
      </p:sp>
      <p:sp>
        <p:nvSpPr>
          <p:cNvPr id="11" name="Rectangle 10"/>
          <p:cNvSpPr/>
          <p:nvPr/>
        </p:nvSpPr>
        <p:spPr>
          <a:xfrm>
            <a:off x="7228715" y="30480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Violations Could Defeat Safety Argument</a:t>
            </a:r>
            <a:endParaRPr lang="en-US" sz="1400" dirty="0">
              <a:solidFill>
                <a:schemeClr val="bg1"/>
              </a:solidFill>
            </a:endParaRPr>
          </a:p>
        </p:txBody>
      </p:sp>
      <p:sp>
        <p:nvSpPr>
          <p:cNvPr id="12" name="Rectangle 11"/>
          <p:cNvSpPr/>
          <p:nvPr/>
        </p:nvSpPr>
        <p:spPr>
          <a:xfrm>
            <a:off x="7218430" y="47244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Tailoring:</a:t>
            </a:r>
          </a:p>
          <a:p>
            <a:pPr algn="ctr"/>
            <a:r>
              <a:rPr lang="en-US" sz="1400" i="1" u="sng" dirty="0" smtClean="0">
                <a:solidFill>
                  <a:schemeClr val="bg1"/>
                </a:solidFill>
              </a:rPr>
              <a:t>Monitoring &amp; Alerts</a:t>
            </a:r>
            <a:endParaRPr lang="en-US" sz="1400" i="1" u="sng" dirty="0">
              <a:solidFill>
                <a:schemeClr val="bg1"/>
              </a:solidFill>
            </a:endParaRPr>
          </a:p>
        </p:txBody>
      </p:sp>
      <p:sp>
        <p:nvSpPr>
          <p:cNvPr id="14" name="Rounded Rectangle 13"/>
          <p:cNvSpPr/>
          <p:nvPr/>
        </p:nvSpPr>
        <p:spPr>
          <a:xfrm>
            <a:off x="1371600" y="5562600"/>
            <a:ext cx="2209800" cy="533400"/>
          </a:xfrm>
          <a:prstGeom prst="round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u="sng" dirty="0">
                <a:solidFill>
                  <a:schemeClr val="bg1"/>
                </a:solidFill>
              </a:rPr>
              <a:t>Not</a:t>
            </a:r>
            <a:r>
              <a:rPr lang="en-US" sz="1400" dirty="0">
                <a:solidFill>
                  <a:schemeClr val="bg1"/>
                </a:solidFill>
              </a:rPr>
              <a:t> System Safety Requirements</a:t>
            </a:r>
          </a:p>
        </p:txBody>
      </p:sp>
    </p:spTree>
    <p:extLst>
      <p:ext uri="{BB962C8B-B14F-4D97-AF65-F5344CB8AC3E}">
        <p14:creationId xmlns:p14="http://schemas.microsoft.com/office/powerpoint/2010/main" val="2379510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Monitoring For System</a:t>
            </a:r>
            <a:endParaRPr lang="en-US" dirty="0"/>
          </a:p>
        </p:txBody>
      </p:sp>
      <p:sp>
        <p:nvSpPr>
          <p:cNvPr id="9" name="Date Placeholder 8"/>
          <p:cNvSpPr>
            <a:spLocks noGrp="1"/>
          </p:cNvSpPr>
          <p:nvPr>
            <p:ph type="dt" sz="half" idx="14"/>
          </p:nvPr>
        </p:nvSpPr>
        <p:spPr/>
        <p:txBody>
          <a:bodyPr/>
          <a:lstStyle/>
          <a:p>
            <a:pPr>
              <a:defRPr/>
            </a:pPr>
            <a:r>
              <a:rPr lang="en-US" smtClean="0"/>
              <a:t>4/27/2016</a:t>
            </a:r>
            <a:endParaRPr lang="en-US" dirty="0"/>
          </a:p>
        </p:txBody>
      </p:sp>
      <p:sp>
        <p:nvSpPr>
          <p:cNvPr id="10" name="Footer Placeholder 9"/>
          <p:cNvSpPr>
            <a:spLocks noGrp="1"/>
          </p:cNvSpPr>
          <p:nvPr>
            <p:ph type="ftr" sz="quarter" idx="15"/>
          </p:nvPr>
        </p:nvSpPr>
        <p:spPr/>
        <p:txBody>
          <a:bodyPr/>
          <a:lstStyle/>
          <a:p>
            <a:pPr>
              <a:defRPr/>
            </a:pPr>
            <a:r>
              <a:rPr lang="en-US" smtClean="0"/>
              <a:t>CLASS - Final Report   © Dependable Computing LLC 2016</a:t>
            </a:r>
            <a:endParaRPr lang="en-US"/>
          </a:p>
        </p:txBody>
      </p:sp>
      <p:sp>
        <p:nvSpPr>
          <p:cNvPr id="11" name="Slide Number Placeholder 10"/>
          <p:cNvSpPr>
            <a:spLocks noGrp="1"/>
          </p:cNvSpPr>
          <p:nvPr>
            <p:ph type="sldNum" sz="quarter" idx="16"/>
          </p:nvPr>
        </p:nvSpPr>
        <p:spPr/>
        <p:txBody>
          <a:bodyPr/>
          <a:lstStyle/>
          <a:p>
            <a:pPr>
              <a:defRPr/>
            </a:pPr>
            <a:fld id="{1134E76E-43B5-7546-A65B-D7B7E50C55ED}" type="slidenum">
              <a:rPr lang="en-US" smtClean="0"/>
              <a:pPr>
                <a:defRPr/>
              </a:pPr>
              <a:t>16</a:t>
            </a:fld>
            <a:endParaRPr lang="en-US" dirty="0"/>
          </a:p>
        </p:txBody>
      </p:sp>
      <p:pic>
        <p:nvPicPr>
          <p:cNvPr id="7" name="Picture 6"/>
          <p:cNvPicPr>
            <a:picLocks noChangeAspect="1"/>
          </p:cNvPicPr>
          <p:nvPr/>
        </p:nvPicPr>
        <p:blipFill>
          <a:blip r:embed="rId2"/>
          <a:stretch>
            <a:fillRect/>
          </a:stretch>
        </p:blipFill>
        <p:spPr>
          <a:xfrm>
            <a:off x="228600" y="2044700"/>
            <a:ext cx="2984161" cy="3670300"/>
          </a:xfrm>
          <a:prstGeom prst="rect">
            <a:avLst/>
          </a:prstGeom>
        </p:spPr>
      </p:pic>
      <p:pic>
        <p:nvPicPr>
          <p:cNvPr id="3" name="Picture 2"/>
          <p:cNvPicPr>
            <a:picLocks noChangeAspect="1"/>
          </p:cNvPicPr>
          <p:nvPr/>
        </p:nvPicPr>
        <p:blipFill>
          <a:blip r:embed="rId3"/>
          <a:stretch>
            <a:fillRect/>
          </a:stretch>
        </p:blipFill>
        <p:spPr>
          <a:xfrm>
            <a:off x="3797299" y="1524000"/>
            <a:ext cx="5156201" cy="1066800"/>
          </a:xfrm>
          <a:prstGeom prst="rect">
            <a:avLst/>
          </a:prstGeom>
        </p:spPr>
      </p:pic>
      <p:sp>
        <p:nvSpPr>
          <p:cNvPr id="8" name="Rectangle 7"/>
          <p:cNvSpPr/>
          <p:nvPr/>
        </p:nvSpPr>
        <p:spPr>
          <a:xfrm>
            <a:off x="3886200" y="2590800"/>
            <a:ext cx="3048000" cy="3048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State Recognizer FSM</a:t>
            </a:r>
            <a:endParaRPr lang="en-US" sz="1400" dirty="0">
              <a:solidFill>
                <a:schemeClr val="bg1"/>
              </a:solidFill>
            </a:endParaRPr>
          </a:p>
        </p:txBody>
      </p:sp>
      <p:sp>
        <p:nvSpPr>
          <p:cNvPr id="12" name="Rectangle 11"/>
          <p:cNvSpPr/>
          <p:nvPr/>
        </p:nvSpPr>
        <p:spPr>
          <a:xfrm>
            <a:off x="7408930" y="2789125"/>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Sensors Across Lifecycle</a:t>
            </a:r>
            <a:endParaRPr lang="en-US" sz="1400" i="1" u="sng" dirty="0">
              <a:solidFill>
                <a:schemeClr val="bg1"/>
              </a:solidFill>
            </a:endParaRPr>
          </a:p>
        </p:txBody>
      </p:sp>
      <p:sp>
        <p:nvSpPr>
          <p:cNvPr id="13" name="Rectangle 12"/>
          <p:cNvSpPr/>
          <p:nvPr/>
        </p:nvSpPr>
        <p:spPr>
          <a:xfrm>
            <a:off x="7419215" y="3703525"/>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Distributed Timing</a:t>
            </a:r>
            <a:endParaRPr lang="en-US" sz="1400" i="1" u="sng" dirty="0">
              <a:solidFill>
                <a:schemeClr val="bg1"/>
              </a:solidFill>
            </a:endParaRPr>
          </a:p>
        </p:txBody>
      </p:sp>
      <p:sp>
        <p:nvSpPr>
          <p:cNvPr id="14" name="Rectangle 13"/>
          <p:cNvSpPr/>
          <p:nvPr/>
        </p:nvSpPr>
        <p:spPr>
          <a:xfrm>
            <a:off x="7419215" y="4617925"/>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Multiple Instances As Needed</a:t>
            </a:r>
            <a:endParaRPr lang="en-US" sz="1400" i="1" u="sng" dirty="0">
              <a:solidFill>
                <a:schemeClr val="bg1"/>
              </a:solidFill>
            </a:endParaRPr>
          </a:p>
        </p:txBody>
      </p:sp>
      <p:pic>
        <p:nvPicPr>
          <p:cNvPr id="15" name="Picture 14"/>
          <p:cNvPicPr>
            <a:picLocks noChangeAspect="1"/>
          </p:cNvPicPr>
          <p:nvPr/>
        </p:nvPicPr>
        <p:blipFill>
          <a:blip r:embed="rId2"/>
          <a:stretch>
            <a:fillRect/>
          </a:stretch>
        </p:blipFill>
        <p:spPr>
          <a:xfrm>
            <a:off x="3657600" y="3752155"/>
            <a:ext cx="914400" cy="1124645"/>
          </a:xfrm>
          <a:prstGeom prst="rect">
            <a:avLst/>
          </a:prstGeom>
        </p:spPr>
      </p:pic>
      <p:pic>
        <p:nvPicPr>
          <p:cNvPr id="16" name="Picture 15"/>
          <p:cNvPicPr>
            <a:picLocks noChangeAspect="1"/>
          </p:cNvPicPr>
          <p:nvPr/>
        </p:nvPicPr>
        <p:blipFill>
          <a:blip r:embed="rId2"/>
          <a:stretch>
            <a:fillRect/>
          </a:stretch>
        </p:blipFill>
        <p:spPr>
          <a:xfrm>
            <a:off x="4800600" y="3750618"/>
            <a:ext cx="914400" cy="1124645"/>
          </a:xfrm>
          <a:prstGeom prst="rect">
            <a:avLst/>
          </a:prstGeom>
        </p:spPr>
      </p:pic>
      <p:pic>
        <p:nvPicPr>
          <p:cNvPr id="17" name="Picture 16"/>
          <p:cNvPicPr>
            <a:picLocks noChangeAspect="1"/>
          </p:cNvPicPr>
          <p:nvPr/>
        </p:nvPicPr>
        <p:blipFill>
          <a:blip r:embed="rId2"/>
          <a:stretch>
            <a:fillRect/>
          </a:stretch>
        </p:blipFill>
        <p:spPr>
          <a:xfrm>
            <a:off x="5943600" y="3750618"/>
            <a:ext cx="914400" cy="1124645"/>
          </a:xfrm>
          <a:prstGeom prst="rect">
            <a:avLst/>
          </a:prstGeom>
        </p:spPr>
      </p:pic>
      <p:sp>
        <p:nvSpPr>
          <p:cNvPr id="18" name="Rectangle 17"/>
          <p:cNvSpPr/>
          <p:nvPr/>
        </p:nvSpPr>
        <p:spPr>
          <a:xfrm>
            <a:off x="3657600" y="3429000"/>
            <a:ext cx="3200400" cy="152400"/>
          </a:xfrm>
          <a:prstGeom prst="rect">
            <a:avLst/>
          </a:prstGeom>
          <a:solidFill>
            <a:srgbClr val="FFFFFF"/>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900" dirty="0" smtClean="0">
                <a:solidFill>
                  <a:srgbClr val="000000"/>
                </a:solidFill>
              </a:rPr>
              <a:t>Communication</a:t>
            </a:r>
            <a:endParaRPr lang="en-US" sz="900" dirty="0">
              <a:solidFill>
                <a:srgbClr val="000000"/>
              </a:solidFill>
            </a:endParaRPr>
          </a:p>
        </p:txBody>
      </p:sp>
    </p:spTree>
    <p:extLst>
      <p:ext uri="{BB962C8B-B14F-4D97-AF65-F5344CB8AC3E}">
        <p14:creationId xmlns:p14="http://schemas.microsoft.com/office/powerpoint/2010/main" val="2735475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Property Assurance</a:t>
            </a:r>
            <a:endParaRPr lang="en-US" dirty="0"/>
          </a:p>
        </p:txBody>
      </p:sp>
      <p:sp>
        <p:nvSpPr>
          <p:cNvPr id="10" name="Date Placeholder 9"/>
          <p:cNvSpPr>
            <a:spLocks noGrp="1"/>
          </p:cNvSpPr>
          <p:nvPr>
            <p:ph type="dt" sz="half" idx="14"/>
          </p:nvPr>
        </p:nvSpPr>
        <p:spPr/>
        <p:txBody>
          <a:bodyPr/>
          <a:lstStyle/>
          <a:p>
            <a:pPr>
              <a:defRPr/>
            </a:pPr>
            <a:r>
              <a:rPr lang="en-US" smtClean="0"/>
              <a:t>4/27/2016</a:t>
            </a:r>
            <a:endParaRPr lang="en-US" dirty="0"/>
          </a:p>
        </p:txBody>
      </p:sp>
      <p:sp>
        <p:nvSpPr>
          <p:cNvPr id="11" name="Footer Placeholder 10"/>
          <p:cNvSpPr>
            <a:spLocks noGrp="1"/>
          </p:cNvSpPr>
          <p:nvPr>
            <p:ph type="ftr" sz="quarter" idx="15"/>
          </p:nvPr>
        </p:nvSpPr>
        <p:spPr/>
        <p:txBody>
          <a:bodyPr/>
          <a:lstStyle/>
          <a:p>
            <a:pPr>
              <a:defRPr/>
            </a:pPr>
            <a:r>
              <a:rPr lang="en-US" smtClean="0"/>
              <a:t>CLASS - Final Report   © Dependable Computing LLC 2016</a:t>
            </a:r>
            <a:endParaRPr lang="en-US"/>
          </a:p>
        </p:txBody>
      </p:sp>
      <p:sp>
        <p:nvSpPr>
          <p:cNvPr id="12" name="Slide Number Placeholder 11"/>
          <p:cNvSpPr>
            <a:spLocks noGrp="1"/>
          </p:cNvSpPr>
          <p:nvPr>
            <p:ph type="sldNum" sz="quarter" idx="16"/>
          </p:nvPr>
        </p:nvSpPr>
        <p:spPr/>
        <p:txBody>
          <a:bodyPr/>
          <a:lstStyle/>
          <a:p>
            <a:pPr>
              <a:defRPr/>
            </a:pPr>
            <a:fld id="{1134E76E-43B5-7546-A65B-D7B7E50C55ED}" type="slidenum">
              <a:rPr lang="en-US" smtClean="0"/>
              <a:pPr>
                <a:defRPr/>
              </a:pPr>
              <a:t>17</a:t>
            </a:fld>
            <a:endParaRPr lang="en-US" dirty="0"/>
          </a:p>
        </p:txBody>
      </p:sp>
      <p:pic>
        <p:nvPicPr>
          <p:cNvPr id="7" name="Picture 6"/>
          <p:cNvPicPr>
            <a:picLocks noChangeAspect="1"/>
          </p:cNvPicPr>
          <p:nvPr/>
        </p:nvPicPr>
        <p:blipFill>
          <a:blip r:embed="rId2"/>
          <a:stretch>
            <a:fillRect/>
          </a:stretch>
        </p:blipFill>
        <p:spPr>
          <a:xfrm>
            <a:off x="914400" y="1752600"/>
            <a:ext cx="2794000" cy="4521200"/>
          </a:xfrm>
          <a:prstGeom prst="rect">
            <a:avLst/>
          </a:prstGeom>
        </p:spPr>
      </p:pic>
      <p:sp>
        <p:nvSpPr>
          <p:cNvPr id="8" name="Rectangle 7"/>
          <p:cNvSpPr/>
          <p:nvPr/>
        </p:nvSpPr>
        <p:spPr>
          <a:xfrm>
            <a:off x="7381115" y="29718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Direct Evidence</a:t>
            </a:r>
          </a:p>
          <a:p>
            <a:pPr algn="ctr"/>
            <a:r>
              <a:rPr lang="en-US" sz="1400" i="1" dirty="0" smtClean="0">
                <a:solidFill>
                  <a:schemeClr val="bg1"/>
                </a:solidFill>
              </a:rPr>
              <a:t>Product</a:t>
            </a:r>
            <a:endParaRPr lang="en-US" sz="1400" i="1" dirty="0">
              <a:solidFill>
                <a:schemeClr val="bg1"/>
              </a:solidFill>
            </a:endParaRPr>
          </a:p>
        </p:txBody>
      </p:sp>
      <p:sp>
        <p:nvSpPr>
          <p:cNvPr id="9" name="Rectangle 8"/>
          <p:cNvSpPr/>
          <p:nvPr/>
        </p:nvSpPr>
        <p:spPr>
          <a:xfrm>
            <a:off x="7370830" y="39624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Indirect Evidence</a:t>
            </a:r>
          </a:p>
          <a:p>
            <a:pPr algn="ctr"/>
            <a:r>
              <a:rPr lang="en-US" sz="1400" i="1" dirty="0" smtClean="0">
                <a:solidFill>
                  <a:schemeClr val="bg1"/>
                </a:solidFill>
              </a:rPr>
              <a:t>Process</a:t>
            </a:r>
            <a:endParaRPr lang="en-US" sz="1400" i="1" dirty="0">
              <a:solidFill>
                <a:schemeClr val="bg1"/>
              </a:solidFill>
            </a:endParaRPr>
          </a:p>
        </p:txBody>
      </p:sp>
      <p:sp>
        <p:nvSpPr>
          <p:cNvPr id="13" name="Rectangle 12"/>
          <p:cNvSpPr/>
          <p:nvPr/>
        </p:nvSpPr>
        <p:spPr>
          <a:xfrm>
            <a:off x="5334000" y="2819400"/>
            <a:ext cx="1295400" cy="838200"/>
          </a:xfrm>
          <a:prstGeom prst="rect">
            <a:avLst/>
          </a:prstGeom>
          <a:noFill/>
          <a:ln w="28575" cmpd="sng">
            <a:solidFill>
              <a:schemeClr val="accent6">
                <a:lumMod val="10000"/>
              </a:schemeClr>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dirty="0" smtClean="0">
                <a:solidFill>
                  <a:srgbClr val="000000"/>
                </a:solidFill>
              </a:rPr>
              <a:t>Process</a:t>
            </a:r>
            <a:r>
              <a:rPr lang="en-US" sz="1400" dirty="0" smtClean="0">
                <a:solidFill>
                  <a:srgbClr val="000000"/>
                </a:solidFill>
              </a:rPr>
              <a:t> Structure</a:t>
            </a:r>
          </a:p>
        </p:txBody>
      </p:sp>
      <p:sp>
        <p:nvSpPr>
          <p:cNvPr id="14" name="Right Arrow 13"/>
          <p:cNvSpPr/>
          <p:nvPr/>
        </p:nvSpPr>
        <p:spPr>
          <a:xfrm rot="5400000">
            <a:off x="5791200" y="3733800"/>
            <a:ext cx="381000" cy="533400"/>
          </a:xfrm>
          <a:prstGeom prst="rightArrow">
            <a:avLst/>
          </a:prstGeom>
          <a:solidFill>
            <a:schemeClr val="accent4">
              <a:lumMod val="60000"/>
              <a:lumOff val="40000"/>
            </a:schemeClr>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smtClean="0">
              <a:solidFill>
                <a:schemeClr val="bg1"/>
              </a:solidFill>
            </a:endParaRPr>
          </a:p>
        </p:txBody>
      </p:sp>
      <p:sp>
        <p:nvSpPr>
          <p:cNvPr id="15" name="Rectangle 14"/>
          <p:cNvSpPr/>
          <p:nvPr/>
        </p:nvSpPr>
        <p:spPr>
          <a:xfrm>
            <a:off x="5334000" y="4343400"/>
            <a:ext cx="1295400" cy="838200"/>
          </a:xfrm>
          <a:prstGeom prst="rect">
            <a:avLst/>
          </a:prstGeom>
          <a:noFill/>
          <a:ln w="28575" cmpd="sng">
            <a:solidFill>
              <a:schemeClr val="accent6">
                <a:lumMod val="10000"/>
              </a:schemeClr>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i="1" dirty="0" smtClean="0">
                <a:solidFill>
                  <a:srgbClr val="000000"/>
                </a:solidFill>
              </a:rPr>
              <a:t>Product</a:t>
            </a:r>
            <a:r>
              <a:rPr lang="en-US" sz="1400" dirty="0" smtClean="0">
                <a:solidFill>
                  <a:srgbClr val="000000"/>
                </a:solidFill>
              </a:rPr>
              <a:t> Properties</a:t>
            </a:r>
          </a:p>
        </p:txBody>
      </p:sp>
      <p:sp>
        <p:nvSpPr>
          <p:cNvPr id="4" name="Rectangle 3"/>
          <p:cNvSpPr/>
          <p:nvPr/>
        </p:nvSpPr>
        <p:spPr>
          <a:xfrm>
            <a:off x="838200" y="1371600"/>
            <a:ext cx="2971800" cy="4953000"/>
          </a:xfrm>
          <a:prstGeom prst="rect">
            <a:avLst/>
          </a:prstGeom>
          <a:noFill/>
          <a:ln w="28575" cmpd="sng">
            <a:solidFill>
              <a:schemeClr val="tx1">
                <a:lumMod val="50000"/>
              </a:schemeClr>
            </a:solidFill>
            <a:prstDash val="solid"/>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000" b="1" i="1" u="sng" cap="small" dirty="0" smtClean="0">
                <a:solidFill>
                  <a:srgbClr val="000000"/>
                </a:solidFill>
              </a:rPr>
              <a:t>Filter Model</a:t>
            </a:r>
          </a:p>
        </p:txBody>
      </p:sp>
      <p:grpSp>
        <p:nvGrpSpPr>
          <p:cNvPr id="19" name="Group 18"/>
          <p:cNvGrpSpPr/>
          <p:nvPr/>
        </p:nvGrpSpPr>
        <p:grpSpPr>
          <a:xfrm>
            <a:off x="7391400" y="3810000"/>
            <a:ext cx="1447800" cy="1066800"/>
            <a:chOff x="7391400" y="3810000"/>
            <a:chExt cx="1447800" cy="1066800"/>
          </a:xfrm>
        </p:grpSpPr>
        <p:cxnSp>
          <p:nvCxnSpPr>
            <p:cNvPr id="17" name="Straight Connector 16"/>
            <p:cNvCxnSpPr/>
            <p:nvPr/>
          </p:nvCxnSpPr>
          <p:spPr>
            <a:xfrm>
              <a:off x="7391400" y="3810000"/>
              <a:ext cx="1447800" cy="1066800"/>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7391400" y="3810000"/>
              <a:ext cx="1447800" cy="1066800"/>
            </a:xfrm>
            <a:prstGeom prst="line">
              <a:avLst/>
            </a:prstGeom>
            <a:ln w="76200" cmpd="sng">
              <a:solidFill>
                <a:srgbClr val="000000"/>
              </a:solidFill>
            </a:ln>
          </p:spPr>
          <p:style>
            <a:lnRef idx="2">
              <a:schemeClr val="accent1"/>
            </a:lnRef>
            <a:fillRef idx="0">
              <a:schemeClr val="accent1"/>
            </a:fillRef>
            <a:effectRef idx="1">
              <a:schemeClr val="accent1"/>
            </a:effectRef>
            <a:fontRef idx="minor">
              <a:schemeClr val="tx1"/>
            </a:fontRef>
          </p:style>
        </p:cxnSp>
      </p:grpSp>
      <p:sp>
        <p:nvSpPr>
          <p:cNvPr id="20" name="Right Arrow 19"/>
          <p:cNvSpPr/>
          <p:nvPr/>
        </p:nvSpPr>
        <p:spPr>
          <a:xfrm>
            <a:off x="4114800" y="2527344"/>
            <a:ext cx="685800" cy="2667000"/>
          </a:xfrm>
          <a:prstGeom prst="rightArrow">
            <a:avLst/>
          </a:prstGeom>
          <a:solidFill>
            <a:schemeClr val="bg1">
              <a:lumMod val="65000"/>
            </a:schemeClr>
          </a:solidFill>
          <a:ln w="12700" cmpd="sng">
            <a:solidFill>
              <a:schemeClr val="tx1">
                <a:lumMod val="50000"/>
              </a:schemeClr>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smtClean="0">
              <a:solidFill>
                <a:schemeClr val="bg1"/>
              </a:solidFill>
            </a:endParaRPr>
          </a:p>
        </p:txBody>
      </p:sp>
      <p:sp>
        <p:nvSpPr>
          <p:cNvPr id="21" name="Rectangle 20"/>
          <p:cNvSpPr/>
          <p:nvPr/>
        </p:nvSpPr>
        <p:spPr>
          <a:xfrm>
            <a:off x="5029200" y="1981200"/>
            <a:ext cx="1905000" cy="3429000"/>
          </a:xfrm>
          <a:prstGeom prst="rect">
            <a:avLst/>
          </a:prstGeom>
          <a:noFill/>
          <a:ln w="28575" cmpd="sng">
            <a:solidFill>
              <a:schemeClr val="tx1">
                <a:lumMod val="50000"/>
              </a:schemeClr>
            </a:solidFill>
            <a:prstDash val="solid"/>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b="1" cap="small" dirty="0" smtClean="0">
                <a:solidFill>
                  <a:srgbClr val="000000"/>
                </a:solidFill>
              </a:rPr>
              <a:t>Product Property Assurance</a:t>
            </a:r>
          </a:p>
        </p:txBody>
      </p:sp>
    </p:spTree>
    <p:extLst>
      <p:ext uri="{BB962C8B-B14F-4D97-AF65-F5344CB8AC3E}">
        <p14:creationId xmlns:p14="http://schemas.microsoft.com/office/powerpoint/2010/main" val="2226579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Initial/Early Results</a:t>
            </a:r>
            <a:endParaRPr lang="en-US" dirty="0"/>
          </a:p>
        </p:txBody>
      </p:sp>
      <p:sp>
        <p:nvSpPr>
          <p:cNvPr id="3" name="Content Placeholder 2"/>
          <p:cNvSpPr>
            <a:spLocks noGrp="1"/>
          </p:cNvSpPr>
          <p:nvPr>
            <p:ph sz="quarter" idx="13"/>
          </p:nvPr>
        </p:nvSpPr>
        <p:spPr>
          <a:xfrm>
            <a:off x="457200" y="1436688"/>
            <a:ext cx="8229600" cy="4506912"/>
          </a:xfrm>
        </p:spPr>
        <p:txBody>
          <a:bodyPr/>
          <a:lstStyle/>
          <a:p>
            <a:r>
              <a:rPr lang="en-US" sz="2800" dirty="0" smtClean="0"/>
              <a:t>Arguments such as “Fit for Use” unfamiliar to domain experts</a:t>
            </a:r>
          </a:p>
          <a:p>
            <a:r>
              <a:rPr lang="en-US" sz="2800" dirty="0" smtClean="0"/>
              <a:t>Not clear that domain experts saw value in traditional safety arguments</a:t>
            </a:r>
          </a:p>
          <a:p>
            <a:r>
              <a:rPr lang="en-US" sz="2800" dirty="0"/>
              <a:t>C</a:t>
            </a:r>
            <a:r>
              <a:rPr lang="en-US" sz="2800" dirty="0" smtClean="0"/>
              <a:t>lear that domain experts have their own “arguments” and processes:</a:t>
            </a:r>
          </a:p>
          <a:p>
            <a:pPr lvl="1"/>
            <a:r>
              <a:rPr lang="en-US" sz="2000" b="1" i="1" u="sng" dirty="0" smtClean="0"/>
              <a:t>Hypothesized by many</a:t>
            </a:r>
          </a:p>
          <a:p>
            <a:pPr lvl="1"/>
            <a:r>
              <a:rPr lang="en-US" sz="2000" dirty="0" smtClean="0"/>
              <a:t>Clearly present at Barron Associates and FAA Consulting</a:t>
            </a:r>
          </a:p>
          <a:p>
            <a:r>
              <a:rPr lang="en-US" sz="2800" dirty="0" smtClean="0"/>
              <a:t>Decided to try to capture them</a:t>
            </a:r>
          </a:p>
          <a:p>
            <a:endParaRPr lang="en-US" sz="2800"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18</a:t>
            </a:fld>
            <a:endParaRPr lang="en-US" dirty="0"/>
          </a:p>
        </p:txBody>
      </p:sp>
    </p:spTree>
    <p:extLst>
      <p:ext uri="{BB962C8B-B14F-4D97-AF65-F5344CB8AC3E}">
        <p14:creationId xmlns:p14="http://schemas.microsoft.com/office/powerpoint/2010/main" val="33734498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Example - A Production Safety Case</a:t>
            </a:r>
            <a:br>
              <a:rPr lang="en-US" dirty="0" smtClean="0"/>
            </a:br>
            <a:r>
              <a:rPr lang="en-US" sz="2800" b="0" i="1" cap="none" dirty="0" smtClean="0"/>
              <a:t>London Underground Upgrade</a:t>
            </a:r>
            <a:endParaRPr lang="en-US" b="0" i="1" cap="none" dirty="0"/>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4/27/2016</a:t>
            </a:r>
            <a:endParaRPr lang="en-US"/>
          </a:p>
        </p:txBody>
      </p:sp>
      <p:sp>
        <p:nvSpPr>
          <p:cNvPr id="5" name="Footer Placeholder 4"/>
          <p:cNvSpPr>
            <a:spLocks noGrp="1"/>
          </p:cNvSpPr>
          <p:nvPr>
            <p:ph type="ftr" sz="quarter" idx="11"/>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2"/>
          </p:nvPr>
        </p:nvSpPr>
        <p:spPr/>
        <p:txBody>
          <a:bodyPr/>
          <a:lstStyle/>
          <a:p>
            <a:pPr>
              <a:defRPr/>
            </a:pPr>
            <a:fld id="{28B1E3D5-0DBD-814A-BFB9-38CAC18AA871}" type="slidenum">
              <a:rPr lang="en-US" smtClean="0"/>
              <a:pPr>
                <a:defRPr/>
              </a:pPr>
              <a:t>19</a:t>
            </a:fld>
            <a:endParaRPr lang="en-US"/>
          </a:p>
        </p:txBody>
      </p:sp>
    </p:spTree>
    <p:extLst>
      <p:ext uri="{BB962C8B-B14F-4D97-AF65-F5344CB8AC3E}">
        <p14:creationId xmlns:p14="http://schemas.microsoft.com/office/powerpoint/2010/main" val="29174051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Status</a:t>
            </a:r>
            <a:endParaRPr lang="en-US" dirty="0"/>
          </a:p>
        </p:txBody>
      </p:sp>
      <p:sp>
        <p:nvSpPr>
          <p:cNvPr id="3" name="Content Placeholder 2"/>
          <p:cNvSpPr>
            <a:spLocks noGrp="1"/>
          </p:cNvSpPr>
          <p:nvPr>
            <p:ph sz="quarter" idx="13"/>
          </p:nvPr>
        </p:nvSpPr>
        <p:spPr>
          <a:xfrm>
            <a:off x="457200" y="1676400"/>
            <a:ext cx="8229600" cy="3929063"/>
          </a:xfrm>
        </p:spPr>
        <p:txBody>
          <a:bodyPr/>
          <a:lstStyle/>
          <a:p>
            <a:pPr>
              <a:spcBef>
                <a:spcPts val="3120"/>
              </a:spcBef>
            </a:pPr>
            <a:r>
              <a:rPr lang="en-US" sz="2400" dirty="0" smtClean="0"/>
              <a:t>This is public presentation of technical material developed jointly by three organizations</a:t>
            </a:r>
          </a:p>
          <a:p>
            <a:pPr>
              <a:spcBef>
                <a:spcPts val="3120"/>
              </a:spcBef>
            </a:pPr>
            <a:r>
              <a:rPr lang="en-US" sz="2400" dirty="0" smtClean="0"/>
              <a:t>The presentation is a </a:t>
            </a:r>
            <a:r>
              <a:rPr lang="en-US" sz="2400" b="1" i="1" dirty="0" smtClean="0"/>
              <a:t>citable</a:t>
            </a:r>
            <a:r>
              <a:rPr lang="en-US" sz="2400" dirty="0" smtClean="0"/>
              <a:t> communication in the event that anybody attending chooses to reference, quote or otherwise use </a:t>
            </a:r>
            <a:r>
              <a:rPr lang="en-US" sz="2400" b="1" i="1" dirty="0" smtClean="0"/>
              <a:t>any</a:t>
            </a:r>
            <a:r>
              <a:rPr lang="en-US" sz="2400" dirty="0" smtClean="0"/>
              <a:t> of the ideas included </a:t>
            </a:r>
            <a:endParaRPr lang="en-US" sz="2400" dirty="0"/>
          </a:p>
        </p:txBody>
      </p:sp>
      <p:sp>
        <p:nvSpPr>
          <p:cNvPr id="7" name="Date Placeholder 6"/>
          <p:cNvSpPr>
            <a:spLocks noGrp="1"/>
          </p:cNvSpPr>
          <p:nvPr>
            <p:ph type="dt" sz="half" idx="14"/>
          </p:nvPr>
        </p:nvSpPr>
        <p:spPr/>
        <p:txBody>
          <a:bodyPr/>
          <a:lstStyle/>
          <a:p>
            <a:pPr>
              <a:defRPr/>
            </a:pPr>
            <a:r>
              <a:rPr lang="en-US" smtClean="0"/>
              <a:t>4/27/2016</a:t>
            </a:r>
            <a:endParaRPr lang="en-US" dirty="0"/>
          </a:p>
        </p:txBody>
      </p:sp>
      <p:sp>
        <p:nvSpPr>
          <p:cNvPr id="8" name="Footer Placeholder 7"/>
          <p:cNvSpPr>
            <a:spLocks noGrp="1"/>
          </p:cNvSpPr>
          <p:nvPr>
            <p:ph type="ftr" sz="quarter" idx="15"/>
          </p:nvPr>
        </p:nvSpPr>
        <p:spPr/>
        <p:txBody>
          <a:bodyPr/>
          <a:lstStyle/>
          <a:p>
            <a:pPr>
              <a:defRPr/>
            </a:pPr>
            <a:r>
              <a:rPr lang="en-US" smtClean="0"/>
              <a:t>CLASS - Final Report   © Dependable Computing LLC 2016</a:t>
            </a:r>
            <a:endParaRPr lang="en-US"/>
          </a:p>
        </p:txBody>
      </p:sp>
      <p:sp>
        <p:nvSpPr>
          <p:cNvPr id="9" name="Slide Number Placeholder 8"/>
          <p:cNvSpPr>
            <a:spLocks noGrp="1"/>
          </p:cNvSpPr>
          <p:nvPr>
            <p:ph type="sldNum" sz="quarter" idx="16"/>
          </p:nvPr>
        </p:nvSpPr>
        <p:spPr/>
        <p:txBody>
          <a:bodyPr/>
          <a:lstStyle/>
          <a:p>
            <a:pPr>
              <a:defRPr/>
            </a:pPr>
            <a:fld id="{1134E76E-43B5-7546-A65B-D7B7E50C55ED}" type="slidenum">
              <a:rPr lang="en-US" smtClean="0"/>
              <a:pPr>
                <a:defRPr/>
              </a:pPr>
              <a:t>2</a:t>
            </a:fld>
            <a:endParaRPr lang="en-US" dirty="0"/>
          </a:p>
        </p:txBody>
      </p:sp>
    </p:spTree>
    <p:extLst>
      <p:ext uri="{BB962C8B-B14F-4D97-AF65-F5344CB8AC3E}">
        <p14:creationId xmlns:p14="http://schemas.microsoft.com/office/powerpoint/2010/main" val="40484950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Safety Case</a:t>
            </a:r>
            <a:endParaRPr lang="en-US" dirty="0"/>
          </a:p>
        </p:txBody>
      </p:sp>
      <p:sp>
        <p:nvSpPr>
          <p:cNvPr id="7" name="Date Placeholder 6"/>
          <p:cNvSpPr>
            <a:spLocks noGrp="1"/>
          </p:cNvSpPr>
          <p:nvPr>
            <p:ph type="dt" sz="half" idx="14"/>
          </p:nvPr>
        </p:nvSpPr>
        <p:spPr/>
        <p:txBody>
          <a:bodyPr/>
          <a:lstStyle/>
          <a:p>
            <a:pPr>
              <a:defRPr/>
            </a:pPr>
            <a:r>
              <a:rPr lang="en-US" smtClean="0"/>
              <a:t>4/27/2016</a:t>
            </a:r>
            <a:endParaRPr lang="en-US" dirty="0"/>
          </a:p>
        </p:txBody>
      </p:sp>
      <p:sp>
        <p:nvSpPr>
          <p:cNvPr id="8" name="Footer Placeholder 7"/>
          <p:cNvSpPr>
            <a:spLocks noGrp="1"/>
          </p:cNvSpPr>
          <p:nvPr>
            <p:ph type="ftr" sz="quarter" idx="15"/>
          </p:nvPr>
        </p:nvSpPr>
        <p:spPr/>
        <p:txBody>
          <a:bodyPr/>
          <a:lstStyle/>
          <a:p>
            <a:pPr>
              <a:defRPr/>
            </a:pPr>
            <a:r>
              <a:rPr lang="en-US" smtClean="0"/>
              <a:t>CLASS - Final Report   © Dependable Computing LLC 2016</a:t>
            </a:r>
            <a:endParaRPr lang="en-US"/>
          </a:p>
        </p:txBody>
      </p:sp>
      <p:sp>
        <p:nvSpPr>
          <p:cNvPr id="9" name="Slide Number Placeholder 8"/>
          <p:cNvSpPr>
            <a:spLocks noGrp="1"/>
          </p:cNvSpPr>
          <p:nvPr>
            <p:ph type="sldNum" sz="quarter" idx="16"/>
          </p:nvPr>
        </p:nvSpPr>
        <p:spPr/>
        <p:txBody>
          <a:bodyPr/>
          <a:lstStyle/>
          <a:p>
            <a:pPr>
              <a:defRPr/>
            </a:pPr>
            <a:fld id="{1134E76E-43B5-7546-A65B-D7B7E50C55ED}" type="slidenum">
              <a:rPr lang="en-US" smtClean="0"/>
              <a:pPr>
                <a:defRPr/>
              </a:pPr>
              <a:t>20</a:t>
            </a:fld>
            <a:endParaRPr lang="en-US" dirty="0"/>
          </a:p>
        </p:txBody>
      </p:sp>
      <p:pic>
        <p:nvPicPr>
          <p:cNvPr id="11" name="Picture 10"/>
          <p:cNvPicPr>
            <a:picLocks noChangeAspect="1"/>
          </p:cNvPicPr>
          <p:nvPr/>
        </p:nvPicPr>
        <p:blipFill>
          <a:blip r:embed="rId2"/>
          <a:stretch>
            <a:fillRect/>
          </a:stretch>
        </p:blipFill>
        <p:spPr>
          <a:xfrm>
            <a:off x="76200" y="1300022"/>
            <a:ext cx="6540500" cy="4696293"/>
          </a:xfrm>
          <a:prstGeom prst="rect">
            <a:avLst/>
          </a:prstGeom>
        </p:spPr>
      </p:pic>
      <p:pic>
        <p:nvPicPr>
          <p:cNvPr id="12" name="Picture 11"/>
          <p:cNvPicPr>
            <a:picLocks noChangeAspect="1"/>
          </p:cNvPicPr>
          <p:nvPr/>
        </p:nvPicPr>
        <p:blipFill>
          <a:blip r:embed="rId3"/>
          <a:stretch>
            <a:fillRect/>
          </a:stretch>
        </p:blipFill>
        <p:spPr>
          <a:xfrm>
            <a:off x="4191000" y="3035300"/>
            <a:ext cx="762000" cy="787400"/>
          </a:xfrm>
          <a:prstGeom prst="rect">
            <a:avLst/>
          </a:prstGeom>
        </p:spPr>
      </p:pic>
      <p:pic>
        <p:nvPicPr>
          <p:cNvPr id="13" name="Picture 12"/>
          <p:cNvPicPr>
            <a:picLocks noChangeAspect="1"/>
          </p:cNvPicPr>
          <p:nvPr/>
        </p:nvPicPr>
        <p:blipFill>
          <a:blip r:embed="rId4"/>
          <a:stretch>
            <a:fillRect/>
          </a:stretch>
        </p:blipFill>
        <p:spPr>
          <a:xfrm>
            <a:off x="6614030" y="1828800"/>
            <a:ext cx="2511158" cy="2775490"/>
          </a:xfrm>
          <a:prstGeom prst="rect">
            <a:avLst/>
          </a:prstGeom>
        </p:spPr>
      </p:pic>
      <p:sp>
        <p:nvSpPr>
          <p:cNvPr id="3" name="Rectangle 2"/>
          <p:cNvSpPr/>
          <p:nvPr/>
        </p:nvSpPr>
        <p:spPr>
          <a:xfrm>
            <a:off x="6567882" y="2209800"/>
            <a:ext cx="518030" cy="457200"/>
          </a:xfrm>
          <a:prstGeom prst="rect">
            <a:avLst/>
          </a:prstGeom>
          <a:solidFill>
            <a:schemeClr val="bg1"/>
          </a:solidFill>
          <a:ln>
            <a:noFill/>
            <a:headEnd type="non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solidFill>
                <a:schemeClr val="bg1"/>
              </a:solidFill>
            </a:endParaRPr>
          </a:p>
        </p:txBody>
      </p:sp>
      <p:sp>
        <p:nvSpPr>
          <p:cNvPr id="10" name="Rectangle 9"/>
          <p:cNvSpPr/>
          <p:nvPr/>
        </p:nvSpPr>
        <p:spPr>
          <a:xfrm>
            <a:off x="6437505" y="3657600"/>
            <a:ext cx="518030" cy="762000"/>
          </a:xfrm>
          <a:prstGeom prst="rect">
            <a:avLst/>
          </a:prstGeom>
          <a:solidFill>
            <a:schemeClr val="bg1"/>
          </a:solidFill>
          <a:ln>
            <a:noFill/>
            <a:headEnd type="non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solidFill>
                <a:schemeClr val="bg1"/>
              </a:solidFill>
            </a:endParaRPr>
          </a:p>
        </p:txBody>
      </p:sp>
      <p:sp>
        <p:nvSpPr>
          <p:cNvPr id="14" name="Rectangle 13"/>
          <p:cNvSpPr/>
          <p:nvPr/>
        </p:nvSpPr>
        <p:spPr>
          <a:xfrm>
            <a:off x="8864587" y="2177134"/>
            <a:ext cx="260601" cy="762000"/>
          </a:xfrm>
          <a:prstGeom prst="rect">
            <a:avLst/>
          </a:prstGeom>
          <a:solidFill>
            <a:schemeClr val="bg1"/>
          </a:solidFill>
          <a:ln>
            <a:noFill/>
            <a:headEnd type="non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solidFill>
                <a:schemeClr val="bg1"/>
              </a:solidFill>
            </a:endParaRPr>
          </a:p>
        </p:txBody>
      </p:sp>
      <p:sp>
        <p:nvSpPr>
          <p:cNvPr id="15" name="Rectangle 14"/>
          <p:cNvSpPr/>
          <p:nvPr/>
        </p:nvSpPr>
        <p:spPr>
          <a:xfrm>
            <a:off x="6567882" y="2667000"/>
            <a:ext cx="518030" cy="457200"/>
          </a:xfrm>
          <a:prstGeom prst="rect">
            <a:avLst/>
          </a:prstGeom>
          <a:solidFill>
            <a:schemeClr val="bg1"/>
          </a:solidFill>
          <a:ln>
            <a:noFill/>
            <a:headEnd type="non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solidFill>
                <a:schemeClr val="bg1"/>
              </a:solidFill>
            </a:endParaRPr>
          </a:p>
        </p:txBody>
      </p:sp>
      <p:cxnSp>
        <p:nvCxnSpPr>
          <p:cNvPr id="5" name="Straight Arrow Connector 4"/>
          <p:cNvCxnSpPr/>
          <p:nvPr/>
        </p:nvCxnSpPr>
        <p:spPr>
          <a:xfrm flipV="1">
            <a:off x="4953000" y="2569227"/>
            <a:ext cx="2072235" cy="5549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endCxn id="10" idx="3"/>
          </p:cNvCxnSpPr>
          <p:nvPr/>
        </p:nvCxnSpPr>
        <p:spPr>
          <a:xfrm>
            <a:off x="5535033" y="3398720"/>
            <a:ext cx="1420502" cy="6398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91243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Argument</a:t>
            </a:r>
            <a:endParaRPr lang="en-US" dirty="0"/>
          </a:p>
        </p:txBody>
      </p:sp>
      <p:sp>
        <p:nvSpPr>
          <p:cNvPr id="7" name="Date Placeholder 6"/>
          <p:cNvSpPr>
            <a:spLocks noGrp="1"/>
          </p:cNvSpPr>
          <p:nvPr>
            <p:ph type="dt" sz="half" idx="14"/>
          </p:nvPr>
        </p:nvSpPr>
        <p:spPr/>
        <p:txBody>
          <a:bodyPr/>
          <a:lstStyle/>
          <a:p>
            <a:pPr>
              <a:defRPr/>
            </a:pPr>
            <a:r>
              <a:rPr lang="en-US" smtClean="0"/>
              <a:t>4/27/2016</a:t>
            </a:r>
            <a:endParaRPr lang="en-US" dirty="0"/>
          </a:p>
        </p:txBody>
      </p:sp>
      <p:sp>
        <p:nvSpPr>
          <p:cNvPr id="8" name="Footer Placeholder 7"/>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9" name="Slide Number Placeholder 8"/>
          <p:cNvSpPr>
            <a:spLocks noGrp="1"/>
          </p:cNvSpPr>
          <p:nvPr>
            <p:ph type="sldNum" sz="quarter" idx="16"/>
          </p:nvPr>
        </p:nvSpPr>
        <p:spPr/>
        <p:txBody>
          <a:bodyPr/>
          <a:lstStyle/>
          <a:p>
            <a:pPr>
              <a:defRPr/>
            </a:pPr>
            <a:fld id="{1134E76E-43B5-7546-A65B-D7B7E50C55ED}" type="slidenum">
              <a:rPr lang="en-US" smtClean="0"/>
              <a:pPr>
                <a:defRPr/>
              </a:pPr>
              <a:t>21</a:t>
            </a:fld>
            <a:endParaRPr lang="en-US" dirty="0"/>
          </a:p>
        </p:txBody>
      </p:sp>
      <p:pic>
        <p:nvPicPr>
          <p:cNvPr id="10" name="Picture 9"/>
          <p:cNvPicPr>
            <a:picLocks noChangeAspect="1"/>
          </p:cNvPicPr>
          <p:nvPr/>
        </p:nvPicPr>
        <p:blipFill>
          <a:blip r:embed="rId2"/>
          <a:stretch>
            <a:fillRect/>
          </a:stretch>
        </p:blipFill>
        <p:spPr>
          <a:xfrm>
            <a:off x="152400" y="1295400"/>
            <a:ext cx="8534400" cy="4408654"/>
          </a:xfrm>
          <a:prstGeom prst="rect">
            <a:avLst/>
          </a:prstGeom>
        </p:spPr>
      </p:pic>
      <p:grpSp>
        <p:nvGrpSpPr>
          <p:cNvPr id="6" name="Group 5"/>
          <p:cNvGrpSpPr/>
          <p:nvPr/>
        </p:nvGrpSpPr>
        <p:grpSpPr>
          <a:xfrm>
            <a:off x="3733800" y="2133600"/>
            <a:ext cx="5334000" cy="2286000"/>
            <a:chOff x="3733800" y="2133600"/>
            <a:chExt cx="5334000" cy="2286000"/>
          </a:xfrm>
        </p:grpSpPr>
        <p:sp>
          <p:nvSpPr>
            <p:cNvPr id="3" name="Rectangle 2"/>
            <p:cNvSpPr/>
            <p:nvPr/>
          </p:nvSpPr>
          <p:spPr>
            <a:xfrm>
              <a:off x="6781800" y="2133600"/>
              <a:ext cx="2286000" cy="1066800"/>
            </a:xfrm>
            <a:prstGeom prst="rect">
              <a:avLst/>
            </a:prstGeom>
            <a:noFill/>
            <a:ln>
              <a:solidFill>
                <a:srgbClr val="445A7A"/>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rgbClr val="000000"/>
                  </a:solidFill>
                </a:rPr>
                <a:t>G4 Effective quality engineering shall be applied throughout the project</a:t>
              </a:r>
            </a:p>
          </p:txBody>
        </p:sp>
        <p:cxnSp>
          <p:nvCxnSpPr>
            <p:cNvPr id="5" name="Straight Arrow Connector 4"/>
            <p:cNvCxnSpPr/>
            <p:nvPr/>
          </p:nvCxnSpPr>
          <p:spPr>
            <a:xfrm flipV="1">
              <a:off x="3733800" y="2971800"/>
              <a:ext cx="2971800" cy="1447800"/>
            </a:xfrm>
            <a:prstGeom prst="straightConnector1">
              <a:avLst/>
            </a:prstGeom>
            <a:ln>
              <a:solidFill>
                <a:srgbClr val="445A7A"/>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70340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a:xfrm>
            <a:off x="457200" y="3048000"/>
            <a:ext cx="8229600" cy="2557463"/>
          </a:xfrm>
        </p:spPr>
        <p:txBody>
          <a:bodyPr/>
          <a:lstStyle/>
          <a:p>
            <a:pPr marL="0" indent="0" algn="ctr">
              <a:buNone/>
            </a:pPr>
            <a:r>
              <a:rPr lang="en-US" sz="4000" dirty="0" smtClean="0"/>
              <a:t>How do we prevent this?</a:t>
            </a:r>
            <a:endParaRPr lang="en-US" sz="4000"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22</a:t>
            </a:fld>
            <a:endParaRPr lang="en-US" dirty="0"/>
          </a:p>
        </p:txBody>
      </p:sp>
    </p:spTree>
    <p:extLst>
      <p:ext uri="{BB962C8B-B14F-4D97-AF65-F5344CB8AC3E}">
        <p14:creationId xmlns:p14="http://schemas.microsoft.com/office/powerpoint/2010/main" val="106359568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CLASS Phase 3</a:t>
            </a:r>
            <a:endParaRPr lang="en-US" dirty="0"/>
          </a:p>
        </p:txBody>
      </p:sp>
      <p:sp>
        <p:nvSpPr>
          <p:cNvPr id="8" name="Text Placeholder 7"/>
          <p:cNvSpPr>
            <a:spLocks noGrp="1"/>
          </p:cNvSpPr>
          <p:nvPr>
            <p:ph type="body" idx="1"/>
          </p:nvPr>
        </p:nvSpPr>
        <p:spPr/>
        <p:txBody>
          <a:bodyPr/>
          <a:lstStyle/>
          <a:p>
            <a:endParaRPr lang="en-US"/>
          </a:p>
        </p:txBody>
      </p:sp>
      <p:sp>
        <p:nvSpPr>
          <p:cNvPr id="2" name="Date Placeholder 1"/>
          <p:cNvSpPr>
            <a:spLocks noGrp="1"/>
          </p:cNvSpPr>
          <p:nvPr>
            <p:ph type="dt" sz="half" idx="10"/>
          </p:nvPr>
        </p:nvSpPr>
        <p:spPr/>
        <p:txBody>
          <a:bodyPr/>
          <a:lstStyle/>
          <a:p>
            <a:pPr>
              <a:defRPr/>
            </a:pPr>
            <a:r>
              <a:rPr lang="en-US" smtClean="0"/>
              <a:t>4/27/2016</a:t>
            </a:r>
            <a:endParaRPr lang="en-US"/>
          </a:p>
        </p:txBody>
      </p:sp>
      <p:sp>
        <p:nvSpPr>
          <p:cNvPr id="3" name="Footer Placeholder 2"/>
          <p:cNvSpPr>
            <a:spLocks noGrp="1"/>
          </p:cNvSpPr>
          <p:nvPr>
            <p:ph type="ftr" sz="quarter" idx="11"/>
          </p:nvPr>
        </p:nvSpPr>
        <p:spPr/>
        <p:txBody>
          <a:bodyPr/>
          <a:lstStyle/>
          <a:p>
            <a:pPr>
              <a:defRPr/>
            </a:pPr>
            <a:r>
              <a:rPr lang="en-US" smtClean="0"/>
              <a:t>CLASS - Final Report   © Dependable Computing LLC 2016</a:t>
            </a:r>
            <a:endParaRPr lang="en-US"/>
          </a:p>
        </p:txBody>
      </p:sp>
      <p:sp>
        <p:nvSpPr>
          <p:cNvPr id="10" name="Slide Number Placeholder 9"/>
          <p:cNvSpPr>
            <a:spLocks noGrp="1"/>
          </p:cNvSpPr>
          <p:nvPr>
            <p:ph type="sldNum" sz="quarter" idx="12"/>
          </p:nvPr>
        </p:nvSpPr>
        <p:spPr/>
        <p:txBody>
          <a:bodyPr/>
          <a:lstStyle/>
          <a:p>
            <a:pPr>
              <a:defRPr/>
            </a:pPr>
            <a:fld id="{28B1E3D5-0DBD-814A-BFB9-38CAC18AA871}" type="slidenum">
              <a:rPr lang="en-US" smtClean="0"/>
              <a:pPr>
                <a:defRPr/>
              </a:pPr>
              <a:t>23</a:t>
            </a:fld>
            <a:endParaRPr lang="en-US"/>
          </a:p>
        </p:txBody>
      </p:sp>
    </p:spTree>
    <p:extLst>
      <p:ext uri="{BB962C8B-B14F-4D97-AF65-F5344CB8AC3E}">
        <p14:creationId xmlns:p14="http://schemas.microsoft.com/office/powerpoint/2010/main" val="21049742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Phase 3 </a:t>
            </a:r>
            <a:r>
              <a:rPr lang="en-US" dirty="0" smtClean="0"/>
              <a:t>Philosophy</a:t>
            </a:r>
            <a:endParaRPr lang="en-US"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24</a:t>
            </a:fld>
            <a:endParaRPr lang="en-US" dirty="0"/>
          </a:p>
        </p:txBody>
      </p:sp>
      <p:sp>
        <p:nvSpPr>
          <p:cNvPr id="8" name="Rectangle 7"/>
          <p:cNvSpPr/>
          <p:nvPr/>
        </p:nvSpPr>
        <p:spPr>
          <a:xfrm>
            <a:off x="893838" y="1752600"/>
            <a:ext cx="3297162" cy="3505200"/>
          </a:xfrm>
          <a:prstGeom prst="rect">
            <a:avLst/>
          </a:prstGeom>
          <a:solidFill>
            <a:schemeClr val="bg1">
              <a:lumMod val="95000"/>
            </a:schemeClr>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800" dirty="0" smtClean="0">
                <a:solidFill>
                  <a:srgbClr val="1B1713"/>
                </a:solidFill>
              </a:rPr>
              <a:t>Early CLASS</a:t>
            </a:r>
          </a:p>
        </p:txBody>
      </p:sp>
      <p:sp>
        <p:nvSpPr>
          <p:cNvPr id="9" name="Rectangle 8"/>
          <p:cNvSpPr/>
          <p:nvPr/>
        </p:nvSpPr>
        <p:spPr>
          <a:xfrm>
            <a:off x="1122438" y="2514600"/>
            <a:ext cx="1297819" cy="762000"/>
          </a:xfrm>
          <a:prstGeom prst="rect">
            <a:avLst/>
          </a:prstGeom>
          <a:solidFill>
            <a:schemeClr val="bg1">
              <a:lumMod val="95000"/>
            </a:schemeClr>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1B1713"/>
                </a:solidFill>
              </a:rPr>
              <a:t>Argument Expertise</a:t>
            </a:r>
          </a:p>
        </p:txBody>
      </p:sp>
      <p:sp>
        <p:nvSpPr>
          <p:cNvPr id="10" name="Rectangle 9"/>
          <p:cNvSpPr/>
          <p:nvPr/>
        </p:nvSpPr>
        <p:spPr>
          <a:xfrm>
            <a:off x="1124857" y="4114800"/>
            <a:ext cx="1297819" cy="762000"/>
          </a:xfrm>
          <a:prstGeom prst="rect">
            <a:avLst/>
          </a:prstGeom>
          <a:solidFill>
            <a:schemeClr val="bg1">
              <a:lumMod val="95000"/>
            </a:schemeClr>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1B1713"/>
                </a:solidFill>
              </a:rPr>
              <a:t>Assurance</a:t>
            </a:r>
          </a:p>
        </p:txBody>
      </p:sp>
      <p:cxnSp>
        <p:nvCxnSpPr>
          <p:cNvPr id="12" name="Straight Arrow Connector 11"/>
          <p:cNvCxnSpPr>
            <a:stCxn id="9" idx="2"/>
            <a:endCxn id="10" idx="0"/>
          </p:cNvCxnSpPr>
          <p:nvPr/>
        </p:nvCxnSpPr>
        <p:spPr>
          <a:xfrm>
            <a:off x="1771348" y="3276600"/>
            <a:ext cx="2419" cy="838200"/>
          </a:xfrm>
          <a:prstGeom prst="straightConnector1">
            <a:avLst/>
          </a:prstGeom>
          <a:ln>
            <a:solidFill>
              <a:srgbClr val="1B1713"/>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2743200" y="3352800"/>
            <a:ext cx="1066800" cy="685800"/>
          </a:xfrm>
          <a:prstGeom prst="rect">
            <a:avLst/>
          </a:prstGeom>
          <a:solidFill>
            <a:schemeClr val="bg1">
              <a:lumMod val="95000"/>
            </a:schemeClr>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solidFill>
                  <a:schemeClr val="bg1">
                    <a:lumMod val="65000"/>
                  </a:schemeClr>
                </a:solidFill>
              </a:rPr>
              <a:t>Domain Expertise</a:t>
            </a:r>
          </a:p>
        </p:txBody>
      </p:sp>
      <p:sp>
        <p:nvSpPr>
          <p:cNvPr id="26" name="Rectangle 25"/>
          <p:cNvSpPr/>
          <p:nvPr/>
        </p:nvSpPr>
        <p:spPr>
          <a:xfrm>
            <a:off x="4932438" y="1752600"/>
            <a:ext cx="3297162" cy="3505200"/>
          </a:xfrm>
          <a:prstGeom prst="rect">
            <a:avLst/>
          </a:prstGeom>
          <a:solidFill>
            <a:schemeClr val="bg1">
              <a:lumMod val="95000"/>
            </a:schemeClr>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800" dirty="0" smtClean="0">
                <a:solidFill>
                  <a:srgbClr val="1B1713"/>
                </a:solidFill>
              </a:rPr>
              <a:t>Current CLASS</a:t>
            </a:r>
          </a:p>
        </p:txBody>
      </p:sp>
      <p:sp>
        <p:nvSpPr>
          <p:cNvPr id="27" name="Rectangle 26"/>
          <p:cNvSpPr/>
          <p:nvPr/>
        </p:nvSpPr>
        <p:spPr>
          <a:xfrm>
            <a:off x="5161038" y="2514600"/>
            <a:ext cx="1297819" cy="762000"/>
          </a:xfrm>
          <a:prstGeom prst="rect">
            <a:avLst/>
          </a:prstGeom>
          <a:solidFill>
            <a:schemeClr val="bg1">
              <a:lumMod val="95000"/>
            </a:schemeClr>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1B1713"/>
                </a:solidFill>
              </a:rPr>
              <a:t>Domain Expertise</a:t>
            </a:r>
          </a:p>
        </p:txBody>
      </p:sp>
      <p:sp>
        <p:nvSpPr>
          <p:cNvPr id="28" name="Rectangle 27"/>
          <p:cNvSpPr/>
          <p:nvPr/>
        </p:nvSpPr>
        <p:spPr>
          <a:xfrm>
            <a:off x="5163457" y="4114800"/>
            <a:ext cx="1297819" cy="762000"/>
          </a:xfrm>
          <a:prstGeom prst="rect">
            <a:avLst/>
          </a:prstGeom>
          <a:solidFill>
            <a:schemeClr val="bg1">
              <a:lumMod val="95000"/>
            </a:schemeClr>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1B1713"/>
                </a:solidFill>
              </a:rPr>
              <a:t>Assurance</a:t>
            </a:r>
          </a:p>
        </p:txBody>
      </p:sp>
      <p:cxnSp>
        <p:nvCxnSpPr>
          <p:cNvPr id="29" name="Straight Arrow Connector 28"/>
          <p:cNvCxnSpPr>
            <a:stCxn id="27" idx="2"/>
            <a:endCxn id="28" idx="0"/>
          </p:cNvCxnSpPr>
          <p:nvPr/>
        </p:nvCxnSpPr>
        <p:spPr>
          <a:xfrm>
            <a:off x="5809948" y="3276600"/>
            <a:ext cx="2419" cy="838200"/>
          </a:xfrm>
          <a:prstGeom prst="straightConnector1">
            <a:avLst/>
          </a:prstGeom>
          <a:ln>
            <a:solidFill>
              <a:srgbClr val="1B1713"/>
            </a:solidFill>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6781800" y="3352800"/>
            <a:ext cx="1066800" cy="685800"/>
          </a:xfrm>
          <a:prstGeom prst="rect">
            <a:avLst/>
          </a:prstGeom>
          <a:solidFill>
            <a:schemeClr val="bg1">
              <a:lumMod val="95000"/>
            </a:schemeClr>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solidFill>
                  <a:schemeClr val="bg1">
                    <a:lumMod val="65000"/>
                  </a:schemeClr>
                </a:solidFill>
              </a:rPr>
              <a:t>Argument Expertise</a:t>
            </a:r>
          </a:p>
        </p:txBody>
      </p:sp>
      <p:cxnSp>
        <p:nvCxnSpPr>
          <p:cNvPr id="47" name="Elbow Connector 46"/>
          <p:cNvCxnSpPr/>
          <p:nvPr/>
        </p:nvCxnSpPr>
        <p:spPr>
          <a:xfrm>
            <a:off x="6442528" y="2895600"/>
            <a:ext cx="872672" cy="457200"/>
          </a:xfrm>
          <a:prstGeom prst="bentConnector2">
            <a:avLst/>
          </a:prstGeom>
          <a:ln w="12700" cmpd="sng">
            <a:solidFill>
              <a:srgbClr val="1B1713"/>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48" name="Elbow Connector 47"/>
          <p:cNvCxnSpPr/>
          <p:nvPr/>
        </p:nvCxnSpPr>
        <p:spPr>
          <a:xfrm>
            <a:off x="2438400" y="2895600"/>
            <a:ext cx="872672" cy="457200"/>
          </a:xfrm>
          <a:prstGeom prst="bentConnector2">
            <a:avLst/>
          </a:prstGeom>
          <a:ln w="12700" cmpd="sng">
            <a:solidFill>
              <a:srgbClr val="1B1713"/>
            </a:solidFill>
            <a:prstDash val="dash"/>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173249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smtClean="0"/>
              <a:t>CLASS Phase 3 Enhancements</a:t>
            </a:r>
            <a:endParaRPr lang="en-US" sz="3600" dirty="0"/>
          </a:p>
        </p:txBody>
      </p:sp>
      <p:sp>
        <p:nvSpPr>
          <p:cNvPr id="8" name="Content Placeholder 7"/>
          <p:cNvSpPr>
            <a:spLocks noGrp="1"/>
          </p:cNvSpPr>
          <p:nvPr>
            <p:ph sz="quarter" idx="13"/>
          </p:nvPr>
        </p:nvSpPr>
        <p:spPr/>
        <p:txBody>
          <a:bodyPr/>
          <a:lstStyle/>
          <a:p>
            <a:r>
              <a:rPr lang="en-US" sz="2800" dirty="0" smtClean="0"/>
              <a:t>Driven by empirical studies</a:t>
            </a:r>
          </a:p>
          <a:p>
            <a:r>
              <a:rPr lang="en-US" sz="2800" dirty="0" smtClean="0"/>
              <a:t>CLASS enhanced to include:</a:t>
            </a:r>
          </a:p>
          <a:p>
            <a:pPr lvl="1"/>
            <a:r>
              <a:rPr lang="en-US" sz="2400" dirty="0" smtClean="0"/>
              <a:t>Domain-centric model</a:t>
            </a:r>
          </a:p>
          <a:p>
            <a:pPr lvl="2"/>
            <a:r>
              <a:rPr lang="en-US" sz="2000" dirty="0" smtClean="0"/>
              <a:t>Arguments</a:t>
            </a:r>
          </a:p>
          <a:p>
            <a:pPr lvl="2"/>
            <a:r>
              <a:rPr lang="en-US" sz="2000" dirty="0" smtClean="0"/>
              <a:t>Processes</a:t>
            </a:r>
          </a:p>
          <a:p>
            <a:pPr lvl="2"/>
            <a:r>
              <a:rPr lang="en-US" sz="2000" dirty="0" smtClean="0"/>
              <a:t>Guidance</a:t>
            </a:r>
          </a:p>
          <a:p>
            <a:pPr lvl="1"/>
            <a:r>
              <a:rPr lang="en-US" sz="2400" dirty="0" smtClean="0"/>
              <a:t>Collaborative-development model</a:t>
            </a:r>
          </a:p>
          <a:p>
            <a:pPr lvl="1"/>
            <a:r>
              <a:rPr lang="en-US" sz="2400" dirty="0" smtClean="0"/>
              <a:t>Sharing model</a:t>
            </a:r>
          </a:p>
        </p:txBody>
      </p:sp>
      <p:sp>
        <p:nvSpPr>
          <p:cNvPr id="4" name="Date Placeholder 3"/>
          <p:cNvSpPr>
            <a:spLocks noGrp="1"/>
          </p:cNvSpPr>
          <p:nvPr>
            <p:ph type="dt" sz="half" idx="14"/>
          </p:nvPr>
        </p:nvSpPr>
        <p:spPr/>
        <p:txBody>
          <a:bodyPr/>
          <a:lstStyle/>
          <a:p>
            <a:pPr>
              <a:defRPr/>
            </a:pPr>
            <a:r>
              <a:rPr lang="en-US" smtClean="0"/>
              <a:t>4/27/2016</a:t>
            </a:r>
            <a:endParaRPr lang="en-US"/>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28B1E3D5-0DBD-814A-BFB9-38CAC18AA871}" type="slidenum">
              <a:rPr lang="en-US" smtClean="0"/>
              <a:pPr>
                <a:defRPr/>
              </a:pPr>
              <a:t>25</a:t>
            </a:fld>
            <a:endParaRPr lang="en-US"/>
          </a:p>
        </p:txBody>
      </p:sp>
    </p:spTree>
    <p:extLst>
      <p:ext uri="{BB962C8B-B14F-4D97-AF65-F5344CB8AC3E}">
        <p14:creationId xmlns:p14="http://schemas.microsoft.com/office/powerpoint/2010/main" val="40743658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smtClean="0"/>
              <a:t>CLASS Phase 3 Mechanisms</a:t>
            </a:r>
            <a:endParaRPr lang="en-US" sz="3600" dirty="0"/>
          </a:p>
        </p:txBody>
      </p:sp>
      <p:sp>
        <p:nvSpPr>
          <p:cNvPr id="8" name="Content Placeholder 7"/>
          <p:cNvSpPr>
            <a:spLocks noGrp="1"/>
          </p:cNvSpPr>
          <p:nvPr>
            <p:ph sz="quarter" idx="13"/>
          </p:nvPr>
        </p:nvSpPr>
        <p:spPr/>
        <p:txBody>
          <a:bodyPr/>
          <a:lstStyle/>
          <a:p>
            <a:r>
              <a:rPr lang="en-US" sz="2800" dirty="0" smtClean="0"/>
              <a:t>Wiki:</a:t>
            </a:r>
          </a:p>
          <a:p>
            <a:pPr lvl="1"/>
            <a:r>
              <a:rPr lang="en-US" sz="2400" dirty="0" smtClean="0"/>
              <a:t>Collaboration</a:t>
            </a:r>
          </a:p>
          <a:p>
            <a:pPr lvl="1"/>
            <a:r>
              <a:rPr lang="en-US" sz="2400" dirty="0" smtClean="0"/>
              <a:t>Iteration</a:t>
            </a:r>
          </a:p>
          <a:p>
            <a:r>
              <a:rPr lang="en-US" sz="2800" dirty="0" smtClean="0"/>
              <a:t>Workflow:</a:t>
            </a:r>
          </a:p>
          <a:p>
            <a:pPr lvl="1"/>
            <a:r>
              <a:rPr lang="en-US" sz="2400" dirty="0" smtClean="0"/>
              <a:t>Elicitation</a:t>
            </a:r>
          </a:p>
          <a:p>
            <a:pPr lvl="1"/>
            <a:r>
              <a:rPr lang="en-US" sz="2400" dirty="0" smtClean="0"/>
              <a:t>Iteration</a:t>
            </a:r>
          </a:p>
          <a:p>
            <a:pPr lvl="1"/>
            <a:r>
              <a:rPr lang="en-US" sz="2400" dirty="0" smtClean="0"/>
              <a:t>Conformance</a:t>
            </a:r>
          </a:p>
          <a:p>
            <a:r>
              <a:rPr lang="en-US" sz="2800" dirty="0" smtClean="0"/>
              <a:t>Filter Model:</a:t>
            </a:r>
          </a:p>
          <a:p>
            <a:pPr lvl="1"/>
            <a:r>
              <a:rPr lang="en-US" sz="2400" dirty="0" smtClean="0"/>
              <a:t>Rationalized arguments</a:t>
            </a:r>
          </a:p>
          <a:p>
            <a:pPr lvl="1"/>
            <a:r>
              <a:rPr lang="en-US" sz="2400" dirty="0" smtClean="0"/>
              <a:t>Expert judgment arguments</a:t>
            </a:r>
          </a:p>
        </p:txBody>
      </p:sp>
      <p:sp>
        <p:nvSpPr>
          <p:cNvPr id="4" name="Date Placeholder 3"/>
          <p:cNvSpPr>
            <a:spLocks noGrp="1"/>
          </p:cNvSpPr>
          <p:nvPr>
            <p:ph type="dt" sz="half" idx="14"/>
          </p:nvPr>
        </p:nvSpPr>
        <p:spPr/>
        <p:txBody>
          <a:bodyPr/>
          <a:lstStyle/>
          <a:p>
            <a:pPr>
              <a:defRPr/>
            </a:pPr>
            <a:r>
              <a:rPr lang="en-US" smtClean="0"/>
              <a:t>4/27/2016</a:t>
            </a:r>
            <a:endParaRPr lang="en-US"/>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28B1E3D5-0DBD-814A-BFB9-38CAC18AA871}" type="slidenum">
              <a:rPr lang="en-US" smtClean="0"/>
              <a:pPr>
                <a:defRPr/>
              </a:pPr>
              <a:t>26</a:t>
            </a:fld>
            <a:endParaRPr lang="en-US"/>
          </a:p>
        </p:txBody>
      </p:sp>
    </p:spTree>
    <p:extLst>
      <p:ext uri="{BB962C8B-B14F-4D97-AF65-F5344CB8AC3E}">
        <p14:creationId xmlns:p14="http://schemas.microsoft.com/office/powerpoint/2010/main" val="47738171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Phase 3 </a:t>
            </a:r>
            <a:endParaRPr lang="en-US"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27</a:t>
            </a:fld>
            <a:endParaRPr lang="en-US" dirty="0"/>
          </a:p>
        </p:txBody>
      </p:sp>
      <p:sp>
        <p:nvSpPr>
          <p:cNvPr id="13" name="Rectangle 12"/>
          <p:cNvSpPr/>
          <p:nvPr/>
        </p:nvSpPr>
        <p:spPr>
          <a:xfrm>
            <a:off x="7327177" y="1752600"/>
            <a:ext cx="1446108" cy="599768"/>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bg1"/>
                </a:solidFill>
              </a:rPr>
              <a:t>Changing State Over Lifecycle</a:t>
            </a:r>
          </a:p>
        </p:txBody>
      </p:sp>
      <p:sp>
        <p:nvSpPr>
          <p:cNvPr id="14" name="Rectangle 13"/>
          <p:cNvSpPr/>
          <p:nvPr/>
        </p:nvSpPr>
        <p:spPr>
          <a:xfrm>
            <a:off x="7316892" y="4648200"/>
            <a:ext cx="1446108" cy="599768"/>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bg1"/>
                </a:solidFill>
              </a:rPr>
              <a:t>Assurance </a:t>
            </a:r>
            <a:r>
              <a:rPr lang="en-US" sz="1400" dirty="0" smtClean="0">
                <a:solidFill>
                  <a:schemeClr val="bg1"/>
                </a:solidFill>
              </a:rPr>
              <a:t>Is a Domain Product</a:t>
            </a:r>
            <a:endParaRPr lang="en-US" sz="1400" dirty="0">
              <a:solidFill>
                <a:schemeClr val="bg1"/>
              </a:solidFill>
            </a:endParaRPr>
          </a:p>
        </p:txBody>
      </p:sp>
      <p:sp>
        <p:nvSpPr>
          <p:cNvPr id="15" name="Rectangle 14"/>
          <p:cNvSpPr/>
          <p:nvPr/>
        </p:nvSpPr>
        <p:spPr>
          <a:xfrm>
            <a:off x="7316892" y="3536336"/>
            <a:ext cx="1446108" cy="858355"/>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Monitoring all Products and Applied Resources</a:t>
            </a:r>
            <a:endParaRPr lang="en-US" sz="1400" dirty="0">
              <a:solidFill>
                <a:schemeClr val="bg1"/>
              </a:solidFill>
            </a:endParaRPr>
          </a:p>
        </p:txBody>
      </p:sp>
      <p:sp>
        <p:nvSpPr>
          <p:cNvPr id="16" name="Rectangle 15"/>
          <p:cNvSpPr/>
          <p:nvPr/>
        </p:nvSpPr>
        <p:spPr>
          <a:xfrm>
            <a:off x="7327177" y="2708515"/>
            <a:ext cx="1446108" cy="599768"/>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Many Product Types</a:t>
            </a:r>
            <a:endParaRPr lang="en-US" sz="1400" dirty="0">
              <a:solidFill>
                <a:schemeClr val="bg1"/>
              </a:solidFill>
            </a:endParaRPr>
          </a:p>
        </p:txBody>
      </p:sp>
      <p:pic>
        <p:nvPicPr>
          <p:cNvPr id="9" name="Picture 8"/>
          <p:cNvPicPr>
            <a:picLocks noChangeAspect="1"/>
          </p:cNvPicPr>
          <p:nvPr/>
        </p:nvPicPr>
        <p:blipFill>
          <a:blip r:embed="rId2"/>
          <a:stretch>
            <a:fillRect/>
          </a:stretch>
        </p:blipFill>
        <p:spPr>
          <a:xfrm>
            <a:off x="1028700" y="1277562"/>
            <a:ext cx="5911750" cy="4873926"/>
          </a:xfrm>
          <a:prstGeom prst="rect">
            <a:avLst/>
          </a:prstGeom>
        </p:spPr>
      </p:pic>
    </p:spTree>
    <p:extLst>
      <p:ext uri="{BB962C8B-B14F-4D97-AF65-F5344CB8AC3E}">
        <p14:creationId xmlns:p14="http://schemas.microsoft.com/office/powerpoint/2010/main" val="296094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Domains Replace Metarepositories</a:t>
            </a:r>
            <a:endParaRPr lang="en-US" sz="3200"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28</a:t>
            </a:fld>
            <a:endParaRPr lang="en-US" dirty="0"/>
          </a:p>
        </p:txBody>
      </p:sp>
      <p:sp>
        <p:nvSpPr>
          <p:cNvPr id="10" name="Rectangle 9"/>
          <p:cNvSpPr/>
          <p:nvPr/>
        </p:nvSpPr>
        <p:spPr>
          <a:xfrm>
            <a:off x="7239000" y="17526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Many Domain Communities</a:t>
            </a:r>
            <a:endParaRPr lang="en-US" sz="1400" dirty="0">
              <a:solidFill>
                <a:schemeClr val="bg1"/>
              </a:solidFill>
            </a:endParaRPr>
          </a:p>
        </p:txBody>
      </p:sp>
      <p:sp>
        <p:nvSpPr>
          <p:cNvPr id="11" name="Rectangle 10"/>
          <p:cNvSpPr/>
          <p:nvPr/>
        </p:nvSpPr>
        <p:spPr>
          <a:xfrm>
            <a:off x="7228715" y="27432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Sharing  Published Resources</a:t>
            </a:r>
            <a:endParaRPr lang="en-US" sz="1400" dirty="0">
              <a:solidFill>
                <a:schemeClr val="bg1"/>
              </a:solidFill>
            </a:endParaRPr>
          </a:p>
        </p:txBody>
      </p:sp>
      <p:sp>
        <p:nvSpPr>
          <p:cNvPr id="13" name="Rectangle 12"/>
          <p:cNvSpPr/>
          <p:nvPr/>
        </p:nvSpPr>
        <p:spPr>
          <a:xfrm>
            <a:off x="7239000" y="37338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Systems are Highly Specific Domains</a:t>
            </a:r>
            <a:endParaRPr lang="en-US" sz="1400" dirty="0">
              <a:solidFill>
                <a:schemeClr val="bg1"/>
              </a:solidFill>
            </a:endParaRPr>
          </a:p>
        </p:txBody>
      </p:sp>
      <p:pic>
        <p:nvPicPr>
          <p:cNvPr id="3" name="Picture 2"/>
          <p:cNvPicPr>
            <a:picLocks noChangeAspect="1"/>
          </p:cNvPicPr>
          <p:nvPr/>
        </p:nvPicPr>
        <p:blipFill>
          <a:blip r:embed="rId2"/>
          <a:stretch>
            <a:fillRect/>
          </a:stretch>
        </p:blipFill>
        <p:spPr>
          <a:xfrm>
            <a:off x="1371600" y="1974841"/>
            <a:ext cx="4425950" cy="3578428"/>
          </a:xfrm>
          <a:prstGeom prst="rect">
            <a:avLst/>
          </a:prstGeom>
        </p:spPr>
      </p:pic>
    </p:spTree>
    <p:extLst>
      <p:ext uri="{BB962C8B-B14F-4D97-AF65-F5344CB8AC3E}">
        <p14:creationId xmlns:p14="http://schemas.microsoft.com/office/powerpoint/2010/main" val="1246404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Arguments</a:t>
            </a:r>
            <a:endParaRPr lang="en-US" dirty="0"/>
          </a:p>
        </p:txBody>
      </p:sp>
      <p:sp>
        <p:nvSpPr>
          <p:cNvPr id="3" name="Content Placeholder 2"/>
          <p:cNvSpPr>
            <a:spLocks noGrp="1"/>
          </p:cNvSpPr>
          <p:nvPr>
            <p:ph sz="quarter" idx="13"/>
          </p:nvPr>
        </p:nvSpPr>
        <p:spPr>
          <a:xfrm>
            <a:off x="461010" y="1482144"/>
            <a:ext cx="3048000" cy="1523999"/>
          </a:xfrm>
        </p:spPr>
        <p:txBody>
          <a:bodyPr/>
          <a:lstStyle/>
          <a:p>
            <a:r>
              <a:rPr lang="en-US" sz="3200" dirty="0" smtClean="0">
                <a:latin typeface="Calibri" charset="0"/>
              </a:rPr>
              <a:t>Experts have beliefs in what will work</a:t>
            </a:r>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29</a:t>
            </a:fld>
            <a:endParaRPr lang="en-US" dirty="0"/>
          </a:p>
        </p:txBody>
      </p:sp>
      <p:pic>
        <p:nvPicPr>
          <p:cNvPr id="1026" name="Picture 2" descr="ttp://www.cyclingabout.com/wp-content/uploads/2013/03/wpid-Photo-01032013-852-P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4300" y="1387117"/>
            <a:ext cx="4572000" cy="206692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bwMode="auto">
          <a:xfrm>
            <a:off x="422910" y="4005489"/>
            <a:ext cx="3067050" cy="20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3200" dirty="0" smtClean="0">
                <a:latin typeface="Calibri" charset="0"/>
              </a:rPr>
              <a:t>They also have reasons why they believe these things</a:t>
            </a:r>
          </a:p>
        </p:txBody>
      </p:sp>
      <p:pic>
        <p:nvPicPr>
          <p:cNvPr id="1030" name="Picture 6" descr="http://www.letshavefunwithenglish.com/vocabulary/jobs2/images/psychoanaly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9555" y="4374374"/>
            <a:ext cx="2646045" cy="1815696"/>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p:cNvSpPr/>
          <p:nvPr/>
        </p:nvSpPr>
        <p:spPr>
          <a:xfrm>
            <a:off x="6094095" y="3599821"/>
            <a:ext cx="1602105" cy="1048380"/>
          </a:xfrm>
          <a:prstGeom prst="wedgeEllipseCallout">
            <a:avLst>
              <a:gd name="adj1" fmla="val -113668"/>
              <a:gd name="adj2" fmla="val 39930"/>
            </a:avLst>
          </a:prstGeom>
          <a:noFill/>
          <a:ln>
            <a:solidFill>
              <a:srgbClr val="0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000000"/>
                </a:solidFill>
              </a:rPr>
              <a:t>Tell me why you “Think you can”.</a:t>
            </a:r>
          </a:p>
        </p:txBody>
      </p:sp>
    </p:spTree>
    <p:extLst>
      <p:ext uri="{BB962C8B-B14F-4D97-AF65-F5344CB8AC3E}">
        <p14:creationId xmlns:p14="http://schemas.microsoft.com/office/powerpoint/2010/main" val="179863659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Members</a:t>
            </a:r>
            <a:endParaRPr lang="en-US" dirty="0"/>
          </a:p>
        </p:txBody>
      </p:sp>
      <p:sp>
        <p:nvSpPr>
          <p:cNvPr id="3" name="Content Placeholder 2"/>
          <p:cNvSpPr>
            <a:spLocks noGrp="1"/>
          </p:cNvSpPr>
          <p:nvPr>
            <p:ph sz="quarter" idx="13"/>
          </p:nvPr>
        </p:nvSpPr>
        <p:spPr/>
        <p:txBody>
          <a:bodyPr/>
          <a:lstStyle/>
          <a:p>
            <a:r>
              <a:rPr lang="en-US" sz="2400" dirty="0" smtClean="0"/>
              <a:t>Dependable Computing:</a:t>
            </a:r>
          </a:p>
          <a:p>
            <a:pPr lvl="1"/>
            <a:r>
              <a:rPr lang="en-US" sz="2000" dirty="0" smtClean="0"/>
              <a:t>John Knight</a:t>
            </a:r>
          </a:p>
          <a:p>
            <a:pPr lvl="1"/>
            <a:r>
              <a:rPr lang="en-US" sz="2000" dirty="0" smtClean="0"/>
              <a:t>Jonathan </a:t>
            </a:r>
            <a:r>
              <a:rPr lang="en-US" sz="2000" dirty="0" err="1" smtClean="0"/>
              <a:t>Rowanhill</a:t>
            </a:r>
            <a:endParaRPr lang="en-US" sz="2000" dirty="0" smtClean="0"/>
          </a:p>
          <a:p>
            <a:pPr lvl="1"/>
            <a:r>
              <a:rPr lang="en-US" sz="2000" dirty="0" smtClean="0"/>
              <a:t>Tony Aiello</a:t>
            </a:r>
          </a:p>
          <a:p>
            <a:r>
              <a:rPr lang="en-US" sz="2400" dirty="0" smtClean="0"/>
              <a:t>University of Virginia:</a:t>
            </a:r>
          </a:p>
          <a:p>
            <a:pPr lvl="1"/>
            <a:r>
              <a:rPr lang="en-US" sz="2000" dirty="0" smtClean="0"/>
              <a:t>John Knight</a:t>
            </a:r>
          </a:p>
          <a:p>
            <a:pPr lvl="1"/>
            <a:r>
              <a:rPr lang="en-US" sz="2000" dirty="0" smtClean="0"/>
              <a:t>Patrick McGee</a:t>
            </a:r>
          </a:p>
          <a:p>
            <a:pPr lvl="1"/>
            <a:r>
              <a:rPr lang="en-US" sz="2000" dirty="0" err="1" smtClean="0"/>
              <a:t>Jian</a:t>
            </a:r>
            <a:r>
              <a:rPr lang="en-US" sz="2000" dirty="0" smtClean="0"/>
              <a:t> Xiang</a:t>
            </a:r>
          </a:p>
          <a:p>
            <a:r>
              <a:rPr lang="en-US" sz="2400" dirty="0" smtClean="0"/>
              <a:t>Barron Associates:</a:t>
            </a:r>
          </a:p>
          <a:p>
            <a:pPr lvl="1"/>
            <a:r>
              <a:rPr lang="en-US" sz="2000" dirty="0" smtClean="0"/>
              <a:t>Alec Bateman</a:t>
            </a:r>
          </a:p>
          <a:p>
            <a:pPr lvl="1"/>
            <a:r>
              <a:rPr lang="en-US" sz="2000" dirty="0" err="1" smtClean="0"/>
              <a:t>Neha</a:t>
            </a:r>
            <a:r>
              <a:rPr lang="en-US" sz="2000" dirty="0" smtClean="0"/>
              <a:t> Gandhi</a:t>
            </a:r>
          </a:p>
          <a:p>
            <a:pPr lvl="1"/>
            <a:r>
              <a:rPr lang="en-US" sz="2000" dirty="0" smtClean="0"/>
              <a:t>Jared Cooper</a:t>
            </a:r>
          </a:p>
        </p:txBody>
      </p:sp>
      <p:sp>
        <p:nvSpPr>
          <p:cNvPr id="7" name="Date Placeholder 6"/>
          <p:cNvSpPr>
            <a:spLocks noGrp="1"/>
          </p:cNvSpPr>
          <p:nvPr>
            <p:ph type="dt" sz="half" idx="14"/>
          </p:nvPr>
        </p:nvSpPr>
        <p:spPr/>
        <p:txBody>
          <a:bodyPr/>
          <a:lstStyle/>
          <a:p>
            <a:pPr>
              <a:defRPr/>
            </a:pPr>
            <a:r>
              <a:rPr lang="en-US" smtClean="0"/>
              <a:t>4/27/2016</a:t>
            </a:r>
            <a:endParaRPr lang="en-US" dirty="0"/>
          </a:p>
        </p:txBody>
      </p:sp>
      <p:sp>
        <p:nvSpPr>
          <p:cNvPr id="8" name="Footer Placeholder 7"/>
          <p:cNvSpPr>
            <a:spLocks noGrp="1"/>
          </p:cNvSpPr>
          <p:nvPr>
            <p:ph type="ftr" sz="quarter" idx="15"/>
          </p:nvPr>
        </p:nvSpPr>
        <p:spPr/>
        <p:txBody>
          <a:bodyPr/>
          <a:lstStyle/>
          <a:p>
            <a:pPr>
              <a:defRPr/>
            </a:pPr>
            <a:r>
              <a:rPr lang="en-US" smtClean="0"/>
              <a:t>CLASS - Final Report   © Dependable Computing LLC 2016</a:t>
            </a:r>
            <a:endParaRPr lang="en-US"/>
          </a:p>
        </p:txBody>
      </p:sp>
      <p:sp>
        <p:nvSpPr>
          <p:cNvPr id="9" name="Slide Number Placeholder 8"/>
          <p:cNvSpPr>
            <a:spLocks noGrp="1"/>
          </p:cNvSpPr>
          <p:nvPr>
            <p:ph type="sldNum" sz="quarter" idx="16"/>
          </p:nvPr>
        </p:nvSpPr>
        <p:spPr/>
        <p:txBody>
          <a:bodyPr/>
          <a:lstStyle/>
          <a:p>
            <a:pPr>
              <a:defRPr/>
            </a:pPr>
            <a:fld id="{1134E76E-43B5-7546-A65B-D7B7E50C55ED}" type="slidenum">
              <a:rPr lang="en-US" smtClean="0"/>
              <a:pPr>
                <a:defRPr/>
              </a:pPr>
              <a:t>3</a:t>
            </a:fld>
            <a:endParaRPr lang="en-US" dirty="0"/>
          </a:p>
        </p:txBody>
      </p:sp>
      <p:sp>
        <p:nvSpPr>
          <p:cNvPr id="4" name="Right Arrow 3"/>
          <p:cNvSpPr/>
          <p:nvPr/>
        </p:nvSpPr>
        <p:spPr>
          <a:xfrm>
            <a:off x="4991807" y="3244566"/>
            <a:ext cx="2767517" cy="1446108"/>
          </a:xfrm>
          <a:prstGeom prst="rightArrow">
            <a:avLst/>
          </a:prstGeom>
          <a:solidFill>
            <a:srgbClr val="6A001A"/>
          </a:solidFill>
          <a:ln w="12700" cmpd="sng">
            <a:solidFill>
              <a:schemeClr val="tx1">
                <a:lumMod val="50000"/>
              </a:schemeClr>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bg1"/>
                </a:solidFill>
              </a:rPr>
              <a:t>And of course……</a:t>
            </a:r>
          </a:p>
        </p:txBody>
      </p:sp>
    </p:spTree>
    <p:extLst>
      <p:ext uri="{BB962C8B-B14F-4D97-AF65-F5344CB8AC3E}">
        <p14:creationId xmlns:p14="http://schemas.microsoft.com/office/powerpoint/2010/main" val="21719560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 Arguments</a:t>
            </a:r>
            <a:endParaRPr lang="en-US" dirty="0"/>
          </a:p>
        </p:txBody>
      </p:sp>
      <p:sp>
        <p:nvSpPr>
          <p:cNvPr id="3" name="Content Placeholder 2"/>
          <p:cNvSpPr>
            <a:spLocks noGrp="1"/>
          </p:cNvSpPr>
          <p:nvPr>
            <p:ph sz="quarter" idx="13"/>
          </p:nvPr>
        </p:nvSpPr>
        <p:spPr/>
        <p:txBody>
          <a:bodyPr/>
          <a:lstStyle/>
          <a:p>
            <a:r>
              <a:rPr lang="en-US" dirty="0" smtClean="0"/>
              <a:t>These beliefs in why things will work are often trade knowledge and not always written </a:t>
            </a:r>
            <a:r>
              <a:rPr lang="en-US" dirty="0" smtClean="0"/>
              <a:t>down</a:t>
            </a:r>
            <a:endParaRPr lang="en-US" dirty="0" smtClean="0"/>
          </a:p>
          <a:p>
            <a:r>
              <a:rPr lang="en-US" dirty="0" smtClean="0"/>
              <a:t>They are property of a community of knowledge we call a </a:t>
            </a:r>
            <a:r>
              <a:rPr lang="en-US" i="1" u="sng" dirty="0" smtClean="0"/>
              <a:t>domain</a:t>
            </a:r>
            <a:endParaRPr lang="en-US" u="sng"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30</a:t>
            </a:fld>
            <a:endParaRPr lang="en-US" dirty="0"/>
          </a:p>
        </p:txBody>
      </p:sp>
      <p:pic>
        <p:nvPicPr>
          <p:cNvPr id="3074" name="Picture 2" descr="http://cdn1.theodysseyonline.com/files/2015/08/09/635747380622344088-897715883_1-U_mjNSdCPNoTjn8ma7tmGA.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75" y="4165600"/>
            <a:ext cx="2990850" cy="1993900"/>
          </a:xfrm>
          <a:prstGeom prst="rect">
            <a:avLst/>
          </a:prstGeom>
          <a:noFill/>
          <a:extLst>
            <a:ext uri="{909E8E84-426E-40dd-AFC4-6F175D3DCCD1}">
              <a14:hiddenFill xmlns:a14="http://schemas.microsoft.com/office/drawing/2010/main">
                <a:solidFill>
                  <a:srgbClr val="FFFFFF"/>
                </a:solidFill>
              </a14:hiddenFill>
            </a:ext>
          </a:extLst>
        </p:spPr>
      </p:pic>
      <p:sp>
        <p:nvSpPr>
          <p:cNvPr id="8" name="Cloud Callout 7"/>
          <p:cNvSpPr/>
          <p:nvPr/>
        </p:nvSpPr>
        <p:spPr>
          <a:xfrm>
            <a:off x="6019800" y="2971800"/>
            <a:ext cx="1752600" cy="946150"/>
          </a:xfrm>
          <a:prstGeom prst="cloudCallout">
            <a:avLst>
              <a:gd name="adj1" fmla="val -39568"/>
              <a:gd name="adj2" fmla="val 101698"/>
            </a:avLst>
          </a:prstGeom>
          <a:solidFill>
            <a:schemeClr val="bg1"/>
          </a:solidFill>
          <a:ln>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rPr>
              <a:t>Unit tests prevent many modification defects</a:t>
            </a:r>
          </a:p>
        </p:txBody>
      </p:sp>
      <p:sp>
        <p:nvSpPr>
          <p:cNvPr id="10" name="Cloud Callout 9"/>
          <p:cNvSpPr/>
          <p:nvPr/>
        </p:nvSpPr>
        <p:spPr>
          <a:xfrm>
            <a:off x="3733799" y="3098800"/>
            <a:ext cx="1874521" cy="823847"/>
          </a:xfrm>
          <a:prstGeom prst="cloudCallout">
            <a:avLst>
              <a:gd name="adj1" fmla="val 50897"/>
              <a:gd name="adj2" fmla="val 85847"/>
            </a:avLst>
          </a:prstGeom>
          <a:solidFill>
            <a:schemeClr val="bg1"/>
          </a:solidFill>
          <a:ln>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T</a:t>
            </a:r>
            <a:r>
              <a:rPr lang="en-US" sz="1200" dirty="0" smtClean="0">
                <a:solidFill>
                  <a:srgbClr val="000000"/>
                </a:solidFill>
              </a:rPr>
              <a:t>he latest build is of sufficient quality</a:t>
            </a:r>
          </a:p>
        </p:txBody>
      </p:sp>
      <p:sp>
        <p:nvSpPr>
          <p:cNvPr id="11" name="Cloud Callout 10"/>
          <p:cNvSpPr/>
          <p:nvPr/>
        </p:nvSpPr>
        <p:spPr>
          <a:xfrm>
            <a:off x="1981200" y="4241799"/>
            <a:ext cx="2332674" cy="1357313"/>
          </a:xfrm>
          <a:prstGeom prst="cloudCallout">
            <a:avLst>
              <a:gd name="adj1" fmla="val 94445"/>
              <a:gd name="adj2" fmla="val -19774"/>
            </a:avLst>
          </a:prstGeom>
          <a:solidFill>
            <a:schemeClr val="bg1"/>
          </a:solidFill>
          <a:ln>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rPr>
              <a:t>Performance tests at scale will assure the new algorithm can support projected load</a:t>
            </a:r>
            <a:r>
              <a:rPr lang="en-US" sz="1400" dirty="0" smtClean="0">
                <a:solidFill>
                  <a:srgbClr val="000000"/>
                </a:solidFill>
              </a:rPr>
              <a:t>.</a:t>
            </a:r>
          </a:p>
        </p:txBody>
      </p:sp>
    </p:spTree>
    <p:extLst>
      <p:ext uri="{BB962C8B-B14F-4D97-AF65-F5344CB8AC3E}">
        <p14:creationId xmlns:p14="http://schemas.microsoft.com/office/powerpoint/2010/main" val="191146380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Properties of Domain Arguments</a:t>
            </a:r>
            <a:endParaRPr lang="en-US" dirty="0"/>
          </a:p>
        </p:txBody>
      </p:sp>
      <p:sp>
        <p:nvSpPr>
          <p:cNvPr id="3" name="Content Placeholder 2"/>
          <p:cNvSpPr>
            <a:spLocks noGrp="1"/>
          </p:cNvSpPr>
          <p:nvPr>
            <p:ph sz="quarter" idx="13"/>
          </p:nvPr>
        </p:nvSpPr>
        <p:spPr>
          <a:xfrm>
            <a:off x="457200" y="1622425"/>
            <a:ext cx="8229600" cy="4168775"/>
          </a:xfrm>
        </p:spPr>
        <p:txBody>
          <a:bodyPr/>
          <a:lstStyle/>
          <a:p>
            <a:pPr>
              <a:lnSpc>
                <a:spcPct val="80000"/>
              </a:lnSpc>
            </a:pPr>
            <a:r>
              <a:rPr lang="en-US" sz="2400" dirty="0" smtClean="0">
                <a:latin typeface="Calibri" charset="0"/>
              </a:rPr>
              <a:t>Endogenous vs. Exogenous:</a:t>
            </a:r>
            <a:endParaRPr lang="en-US" sz="2400" dirty="0">
              <a:latin typeface="Calibri" charset="0"/>
            </a:endParaRPr>
          </a:p>
          <a:p>
            <a:pPr lvl="1">
              <a:lnSpc>
                <a:spcPct val="80000"/>
              </a:lnSpc>
            </a:pPr>
            <a:r>
              <a:rPr lang="en-US" sz="2000" dirty="0">
                <a:latin typeface="Calibri" charset="0"/>
              </a:rPr>
              <a:t>Endogenous arguments are </a:t>
            </a:r>
            <a:r>
              <a:rPr lang="en-US" sz="2000" dirty="0" smtClean="0">
                <a:latin typeface="Calibri" charset="0"/>
              </a:rPr>
              <a:t>owned by members of the domain containing the argument’s subject </a:t>
            </a:r>
            <a:r>
              <a:rPr lang="en-US" sz="2000" dirty="0" smtClean="0">
                <a:latin typeface="Calibri" charset="0"/>
              </a:rPr>
              <a:t>matter</a:t>
            </a:r>
            <a:endParaRPr lang="en-US" sz="2000" dirty="0">
              <a:latin typeface="Calibri" charset="0"/>
            </a:endParaRPr>
          </a:p>
          <a:p>
            <a:pPr lvl="1">
              <a:lnSpc>
                <a:spcPct val="80000"/>
              </a:lnSpc>
            </a:pPr>
            <a:r>
              <a:rPr lang="en-US" sz="2000" dirty="0">
                <a:latin typeface="Calibri" charset="0"/>
              </a:rPr>
              <a:t>Exogenous arguments are </a:t>
            </a:r>
            <a:r>
              <a:rPr lang="en-US" sz="2000" dirty="0" smtClean="0">
                <a:latin typeface="Calibri" charset="0"/>
              </a:rPr>
              <a:t>owned by those not members of a subject matter domain</a:t>
            </a:r>
            <a:endParaRPr lang="en-US" sz="2000" dirty="0">
              <a:latin typeface="Calibri" charset="0"/>
            </a:endParaRPr>
          </a:p>
          <a:p>
            <a:pPr>
              <a:lnSpc>
                <a:spcPct val="80000"/>
              </a:lnSpc>
            </a:pPr>
            <a:r>
              <a:rPr lang="en-US" sz="2400" dirty="0">
                <a:latin typeface="Calibri" charset="0"/>
              </a:rPr>
              <a:t>Synthetic </a:t>
            </a:r>
            <a:r>
              <a:rPr lang="en-US" sz="2400" dirty="0" smtClean="0">
                <a:latin typeface="Calibri" charset="0"/>
              </a:rPr>
              <a:t>vs. Applied:</a:t>
            </a:r>
            <a:endParaRPr lang="en-US" sz="2400" dirty="0">
              <a:latin typeface="Calibri" charset="0"/>
            </a:endParaRPr>
          </a:p>
          <a:p>
            <a:pPr lvl="1">
              <a:lnSpc>
                <a:spcPct val="80000"/>
              </a:lnSpc>
            </a:pPr>
            <a:r>
              <a:rPr lang="en-US" sz="2000" dirty="0">
                <a:latin typeface="Calibri" charset="0"/>
              </a:rPr>
              <a:t>Applied arguments are those that represent the belief models applied by </a:t>
            </a:r>
            <a:r>
              <a:rPr lang="en-US" sz="2000" dirty="0" smtClean="0">
                <a:latin typeface="Calibri" charset="0"/>
              </a:rPr>
              <a:t>experts </a:t>
            </a:r>
            <a:r>
              <a:rPr lang="en-US" sz="2000" dirty="0">
                <a:latin typeface="Calibri" charset="0"/>
              </a:rPr>
              <a:t>to do </a:t>
            </a:r>
            <a:r>
              <a:rPr lang="en-US" sz="2000" dirty="0" smtClean="0">
                <a:latin typeface="Calibri" charset="0"/>
              </a:rPr>
              <a:t>their </a:t>
            </a:r>
            <a:r>
              <a:rPr lang="en-US" sz="2000" dirty="0" smtClean="0">
                <a:latin typeface="Calibri" charset="0"/>
              </a:rPr>
              <a:t>work</a:t>
            </a:r>
            <a:endParaRPr lang="en-US" sz="2000" dirty="0">
              <a:latin typeface="Calibri" charset="0"/>
            </a:endParaRPr>
          </a:p>
          <a:p>
            <a:pPr lvl="1">
              <a:lnSpc>
                <a:spcPct val="80000"/>
              </a:lnSpc>
            </a:pPr>
            <a:r>
              <a:rPr lang="en-US" sz="2000" dirty="0">
                <a:latin typeface="Calibri" charset="0"/>
              </a:rPr>
              <a:t>Synthetic arguments are those that are synthesized, or written, to assure a property independent of </a:t>
            </a:r>
            <a:r>
              <a:rPr lang="en-US" sz="2000" dirty="0" smtClean="0">
                <a:latin typeface="Calibri" charset="0"/>
              </a:rPr>
              <a:t>their use in doing </a:t>
            </a:r>
            <a:r>
              <a:rPr lang="en-US" sz="2000" dirty="0" smtClean="0">
                <a:latin typeface="Calibri" charset="0"/>
              </a:rPr>
              <a:t>work</a:t>
            </a:r>
            <a:endParaRPr lang="en-US" sz="2000" dirty="0">
              <a:latin typeface="Calibri" charset="0"/>
            </a:endParaRPr>
          </a:p>
          <a:p>
            <a:pPr>
              <a:lnSpc>
                <a:spcPct val="80000"/>
              </a:lnSpc>
            </a:pPr>
            <a:r>
              <a:rPr lang="en-US" sz="2400" dirty="0">
                <a:latin typeface="Calibri" charset="0"/>
              </a:rPr>
              <a:t>Domain Arguments </a:t>
            </a:r>
            <a:r>
              <a:rPr lang="en-US" sz="2400" dirty="0" smtClean="0">
                <a:latin typeface="Calibri" charset="0"/>
              </a:rPr>
              <a:t>are:</a:t>
            </a:r>
            <a:endParaRPr lang="en-US" sz="2400" dirty="0">
              <a:latin typeface="Calibri" charset="0"/>
            </a:endParaRPr>
          </a:p>
          <a:p>
            <a:pPr lvl="1">
              <a:lnSpc>
                <a:spcPct val="80000"/>
              </a:lnSpc>
            </a:pPr>
            <a:r>
              <a:rPr lang="en-US" sz="2000" dirty="0">
                <a:latin typeface="Calibri" charset="0"/>
              </a:rPr>
              <a:t>Applied</a:t>
            </a:r>
          </a:p>
          <a:p>
            <a:pPr lvl="1">
              <a:lnSpc>
                <a:spcPct val="80000"/>
              </a:lnSpc>
            </a:pPr>
            <a:r>
              <a:rPr lang="en-US" sz="2000" dirty="0" smtClean="0">
                <a:latin typeface="Calibri" charset="0"/>
              </a:rPr>
              <a:t>Endogenous</a:t>
            </a:r>
            <a:endParaRPr lang="en-US" sz="2000" dirty="0">
              <a:latin typeface="Calibri" charset="0"/>
            </a:endParaRPr>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31</a:t>
            </a:fld>
            <a:endParaRPr lang="en-US" dirty="0"/>
          </a:p>
        </p:txBody>
      </p:sp>
    </p:spTree>
    <p:extLst>
      <p:ext uri="{BB962C8B-B14F-4D97-AF65-F5344CB8AC3E}">
        <p14:creationId xmlns:p14="http://schemas.microsoft.com/office/powerpoint/2010/main" val="102190677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Domain Arguments?</a:t>
            </a:r>
            <a:endParaRPr lang="en-US" dirty="0"/>
          </a:p>
        </p:txBody>
      </p:sp>
      <p:sp>
        <p:nvSpPr>
          <p:cNvPr id="3" name="Content Placeholder 2"/>
          <p:cNvSpPr>
            <a:spLocks noGrp="1"/>
          </p:cNvSpPr>
          <p:nvPr>
            <p:ph sz="quarter" idx="13"/>
          </p:nvPr>
        </p:nvSpPr>
        <p:spPr>
          <a:xfrm>
            <a:off x="457200" y="1277143"/>
            <a:ext cx="6248400" cy="4168775"/>
          </a:xfrm>
        </p:spPr>
        <p:txBody>
          <a:bodyPr/>
          <a:lstStyle/>
          <a:p>
            <a:pPr fontAlgn="auto">
              <a:lnSpc>
                <a:spcPct val="110000"/>
              </a:lnSpc>
              <a:spcAft>
                <a:spcPts val="0"/>
              </a:spcAft>
              <a:buFont typeface="Arial"/>
              <a:buChar char="•"/>
              <a:defRPr/>
            </a:pPr>
            <a:r>
              <a:rPr lang="en-US" sz="2400" b="1" u="sng" dirty="0"/>
              <a:t>Stakeholder Hypothesis</a:t>
            </a:r>
            <a:r>
              <a:rPr lang="en-US" sz="2400" dirty="0"/>
              <a:t>: Endogenous arguments are living ideas. Exogenous arguments go stale.</a:t>
            </a:r>
          </a:p>
          <a:p>
            <a:pPr fontAlgn="auto">
              <a:lnSpc>
                <a:spcPct val="110000"/>
              </a:lnSpc>
              <a:spcAft>
                <a:spcPts val="0"/>
              </a:spcAft>
              <a:buFont typeface="Arial"/>
              <a:buChar char="•"/>
              <a:defRPr/>
            </a:pPr>
            <a:r>
              <a:rPr lang="en-US" sz="2400" b="1" u="sng" dirty="0"/>
              <a:t>Cost Hypothesis</a:t>
            </a:r>
            <a:r>
              <a:rPr lang="en-US" sz="2400" dirty="0"/>
              <a:t>: An applied argument is less expensive to explicate and iterate than a synthetic argument is to author and update.</a:t>
            </a:r>
          </a:p>
          <a:p>
            <a:pPr fontAlgn="auto">
              <a:lnSpc>
                <a:spcPct val="110000"/>
              </a:lnSpc>
              <a:spcAft>
                <a:spcPts val="0"/>
              </a:spcAft>
              <a:buFont typeface="Arial"/>
              <a:buChar char="•"/>
              <a:defRPr/>
            </a:pPr>
            <a:r>
              <a:rPr lang="en-US" sz="2400" b="1" u="sng" dirty="0"/>
              <a:t>Angler Hypothesis</a:t>
            </a:r>
            <a:r>
              <a:rPr lang="en-US" sz="2400" dirty="0"/>
              <a:t>: Why produce endless throw-away ad-hoc assurance? Why not strengthen the arguments of domains so that as the domain is reapplied, stronger assurance continues in the field? </a:t>
            </a:r>
          </a:p>
          <a:p>
            <a:pPr>
              <a:lnSpc>
                <a:spcPct val="110000"/>
              </a:lnSpc>
            </a:pPr>
            <a:endParaRPr lang="en-US" sz="2400"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32</a:t>
            </a:fld>
            <a:endParaRPr lang="en-US" dirty="0"/>
          </a:p>
        </p:txBody>
      </p:sp>
      <p:pic>
        <p:nvPicPr>
          <p:cNvPr id="4098" name="Picture 2" descr="http://dannycurry.com/images/fisherm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3124200"/>
            <a:ext cx="1905000" cy="2619375"/>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a:off x="6172200" y="1277143"/>
            <a:ext cx="2819400" cy="1847057"/>
          </a:xfrm>
          <a:prstGeom prst="cloudCallout">
            <a:avLst>
              <a:gd name="adj1" fmla="val -7504"/>
              <a:gd name="adj2" fmla="val 68814"/>
            </a:avLst>
          </a:prstGeom>
          <a:noFill/>
          <a:ln>
            <a:solidFill>
              <a:srgbClr val="1B1713"/>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rgbClr val="800000"/>
                </a:solidFill>
              </a:rPr>
              <a:t>Give an engineer an argument and he has assurance for a day. Teach an engineer to argue and she has assurance for life.</a:t>
            </a:r>
            <a:endParaRPr lang="en-US" sz="1400" dirty="0" smtClean="0">
              <a:solidFill>
                <a:srgbClr val="800000"/>
              </a:solidFill>
            </a:endParaRPr>
          </a:p>
        </p:txBody>
      </p:sp>
    </p:spTree>
    <p:extLst>
      <p:ext uri="{BB962C8B-B14F-4D97-AF65-F5344CB8AC3E}">
        <p14:creationId xmlns:p14="http://schemas.microsoft.com/office/powerpoint/2010/main" val="217316631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3 Manifesto</a:t>
            </a:r>
            <a:endParaRPr lang="en-US" dirty="0"/>
          </a:p>
        </p:txBody>
      </p:sp>
      <p:sp>
        <p:nvSpPr>
          <p:cNvPr id="3" name="Content Placeholder 2"/>
          <p:cNvSpPr>
            <a:spLocks noGrp="1"/>
          </p:cNvSpPr>
          <p:nvPr>
            <p:ph sz="quarter" idx="13"/>
          </p:nvPr>
        </p:nvSpPr>
        <p:spPr>
          <a:xfrm>
            <a:off x="457200" y="2438400"/>
            <a:ext cx="8229600" cy="3167063"/>
          </a:xfrm>
        </p:spPr>
        <p:txBody>
          <a:bodyPr/>
          <a:lstStyle/>
          <a:p>
            <a:pPr marL="0" indent="0" algn="ctr">
              <a:buNone/>
            </a:pPr>
            <a:r>
              <a:rPr lang="en-US" dirty="0" smtClean="0"/>
              <a:t>We are interested in building </a:t>
            </a:r>
            <a:r>
              <a:rPr lang="en-US" dirty="0" smtClean="0"/>
              <a:t>a safety case </a:t>
            </a:r>
            <a:r>
              <a:rPr lang="en-US" dirty="0" smtClean="0"/>
              <a:t>from fragmented and immature domain arguments, rather than from </a:t>
            </a:r>
            <a:r>
              <a:rPr lang="en-US" dirty="0" smtClean="0"/>
              <a:t>a mature but less relevant “traditional</a:t>
            </a:r>
            <a:r>
              <a:rPr lang="en-US" dirty="0" smtClean="0"/>
              <a:t>”</a:t>
            </a:r>
            <a:r>
              <a:rPr lang="en-US" dirty="0" smtClean="0"/>
              <a:t> </a:t>
            </a:r>
            <a:r>
              <a:rPr lang="en-US" dirty="0" smtClean="0"/>
              <a:t>argument.</a:t>
            </a:r>
            <a:endParaRPr lang="en-US"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33</a:t>
            </a:fld>
            <a:endParaRPr lang="en-US" dirty="0"/>
          </a:p>
        </p:txBody>
      </p:sp>
    </p:spTree>
    <p:extLst>
      <p:ext uri="{BB962C8B-B14F-4D97-AF65-F5344CB8AC3E}">
        <p14:creationId xmlns:p14="http://schemas.microsoft.com/office/powerpoint/2010/main" val="5367717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Empirical STUDY</a:t>
            </a:r>
            <a:endParaRPr lang="en-US" dirty="0"/>
          </a:p>
        </p:txBody>
      </p:sp>
      <p:sp>
        <p:nvSpPr>
          <p:cNvPr id="2" name="Date Placeholder 1"/>
          <p:cNvSpPr>
            <a:spLocks noGrp="1"/>
          </p:cNvSpPr>
          <p:nvPr>
            <p:ph type="dt" sz="half" idx="10"/>
          </p:nvPr>
        </p:nvSpPr>
        <p:spPr/>
        <p:txBody>
          <a:bodyPr/>
          <a:lstStyle/>
          <a:p>
            <a:pPr>
              <a:defRPr/>
            </a:pPr>
            <a:r>
              <a:rPr lang="en-US" smtClean="0"/>
              <a:t>4/27/2016</a:t>
            </a:r>
            <a:endParaRPr lang="en-US"/>
          </a:p>
        </p:txBody>
      </p:sp>
      <p:sp>
        <p:nvSpPr>
          <p:cNvPr id="3" name="Footer Placeholder 2"/>
          <p:cNvSpPr>
            <a:spLocks noGrp="1"/>
          </p:cNvSpPr>
          <p:nvPr>
            <p:ph type="ftr" sz="quarter" idx="11"/>
          </p:nvPr>
        </p:nvSpPr>
        <p:spPr/>
        <p:txBody>
          <a:bodyPr/>
          <a:lstStyle/>
          <a:p>
            <a:pPr>
              <a:defRPr/>
            </a:pPr>
            <a:r>
              <a:rPr lang="en-US" smtClean="0"/>
              <a:t>CLASS - Final Report   © Dependable Computing LLC 2016</a:t>
            </a:r>
            <a:endParaRPr lang="en-US"/>
          </a:p>
        </p:txBody>
      </p:sp>
      <p:sp>
        <p:nvSpPr>
          <p:cNvPr id="10" name="Slide Number Placeholder 9"/>
          <p:cNvSpPr>
            <a:spLocks noGrp="1"/>
          </p:cNvSpPr>
          <p:nvPr>
            <p:ph type="sldNum" sz="quarter" idx="12"/>
          </p:nvPr>
        </p:nvSpPr>
        <p:spPr/>
        <p:txBody>
          <a:bodyPr/>
          <a:lstStyle/>
          <a:p>
            <a:pPr>
              <a:defRPr/>
            </a:pPr>
            <a:fld id="{28B1E3D5-0DBD-814A-BFB9-38CAC18AA871}" type="slidenum">
              <a:rPr lang="en-US" smtClean="0"/>
              <a:pPr>
                <a:defRPr/>
              </a:pPr>
              <a:t>34</a:t>
            </a:fld>
            <a:endParaRPr lang="en-US"/>
          </a:p>
        </p:txBody>
      </p:sp>
    </p:spTree>
    <p:extLst>
      <p:ext uri="{BB962C8B-B14F-4D97-AF65-F5344CB8AC3E}">
        <p14:creationId xmlns:p14="http://schemas.microsoft.com/office/powerpoint/2010/main" val="58276022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Study</a:t>
            </a:r>
            <a:br>
              <a:rPr lang="en-US" dirty="0" smtClean="0"/>
            </a:br>
            <a:r>
              <a:rPr lang="en-US" sz="2400" i="1" dirty="0" smtClean="0"/>
              <a:t>Goals</a:t>
            </a:r>
            <a:endParaRPr lang="en-US" sz="2400" i="1" dirty="0"/>
          </a:p>
        </p:txBody>
      </p:sp>
      <p:sp>
        <p:nvSpPr>
          <p:cNvPr id="3" name="Content Placeholder 2"/>
          <p:cNvSpPr>
            <a:spLocks noGrp="1"/>
          </p:cNvSpPr>
          <p:nvPr>
            <p:ph sz="quarter" idx="13"/>
          </p:nvPr>
        </p:nvSpPr>
        <p:spPr/>
        <p:txBody>
          <a:bodyPr/>
          <a:lstStyle/>
          <a:p>
            <a:r>
              <a:rPr lang="en-US" dirty="0" smtClean="0"/>
              <a:t>Is the domain-centric model of CLASS Phase 3 feasible?</a:t>
            </a:r>
          </a:p>
          <a:p>
            <a:pPr lvl="1"/>
            <a:r>
              <a:rPr lang="en-US" sz="2400" dirty="0" smtClean="0"/>
              <a:t>What </a:t>
            </a:r>
            <a:r>
              <a:rPr lang="en-US" sz="2400" dirty="0"/>
              <a:t>do domain experts want to assure?</a:t>
            </a:r>
          </a:p>
          <a:p>
            <a:pPr lvl="1"/>
            <a:r>
              <a:rPr lang="en-US" sz="2400" dirty="0"/>
              <a:t>Can one capture domain knowledge?</a:t>
            </a:r>
          </a:p>
          <a:p>
            <a:pPr lvl="2"/>
            <a:r>
              <a:rPr lang="en-US" sz="2000" dirty="0"/>
              <a:t>Arguments</a:t>
            </a:r>
          </a:p>
          <a:p>
            <a:pPr lvl="2"/>
            <a:r>
              <a:rPr lang="en-US" sz="2000" dirty="0" smtClean="0"/>
              <a:t>Processes</a:t>
            </a:r>
          </a:p>
          <a:p>
            <a:pPr lvl="1"/>
            <a:r>
              <a:rPr lang="en-US" sz="2400" dirty="0" smtClean="0"/>
              <a:t>Can </a:t>
            </a:r>
            <a:r>
              <a:rPr lang="en-US" sz="2400" dirty="0"/>
              <a:t>one build meaningful </a:t>
            </a:r>
            <a:r>
              <a:rPr lang="en-US" sz="2400" dirty="0" smtClean="0"/>
              <a:t>assurance arguments </a:t>
            </a:r>
            <a:r>
              <a:rPr lang="en-US" sz="2400" dirty="0"/>
              <a:t>from domain argument </a:t>
            </a:r>
            <a:r>
              <a:rPr lang="en-US" sz="2400" dirty="0" smtClean="0"/>
              <a:t>fragments</a:t>
            </a:r>
            <a:r>
              <a:rPr lang="en-US" sz="2400" dirty="0"/>
              <a:t>?</a:t>
            </a:r>
            <a:endParaRPr lang="en-US" sz="2400" dirty="0" smtClean="0"/>
          </a:p>
          <a:p>
            <a:r>
              <a:rPr lang="en-US" dirty="0" smtClean="0"/>
              <a:t>What are the characteristics of domain arguments and processes?</a:t>
            </a:r>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35</a:t>
            </a:fld>
            <a:endParaRPr lang="en-US" dirty="0"/>
          </a:p>
        </p:txBody>
      </p:sp>
    </p:spTree>
    <p:extLst>
      <p:ext uri="{BB962C8B-B14F-4D97-AF65-F5344CB8AC3E}">
        <p14:creationId xmlns:p14="http://schemas.microsoft.com/office/powerpoint/2010/main" val="21322643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Study</a:t>
            </a:r>
            <a:br>
              <a:rPr lang="en-US" dirty="0" smtClean="0"/>
            </a:br>
            <a:r>
              <a:rPr lang="en-US" sz="2400" i="1" dirty="0" smtClean="0"/>
              <a:t>Participants</a:t>
            </a:r>
            <a:endParaRPr lang="en-US" sz="2400" i="1" dirty="0"/>
          </a:p>
        </p:txBody>
      </p:sp>
      <p:sp>
        <p:nvSpPr>
          <p:cNvPr id="3" name="Content Placeholder 2"/>
          <p:cNvSpPr>
            <a:spLocks noGrp="1"/>
          </p:cNvSpPr>
          <p:nvPr>
            <p:ph sz="quarter" idx="13"/>
          </p:nvPr>
        </p:nvSpPr>
        <p:spPr/>
        <p:txBody>
          <a:bodyPr/>
          <a:lstStyle/>
          <a:p>
            <a:r>
              <a:rPr lang="en-US" sz="2600" dirty="0" smtClean="0"/>
              <a:t>Dependable </a:t>
            </a:r>
            <a:r>
              <a:rPr lang="en-US" sz="2600" dirty="0"/>
              <a:t>Computing</a:t>
            </a:r>
            <a:r>
              <a:rPr lang="en-US" sz="2600" dirty="0" smtClean="0"/>
              <a:t>:</a:t>
            </a:r>
          </a:p>
          <a:p>
            <a:pPr lvl="1"/>
            <a:r>
              <a:rPr lang="en-US" sz="2000" dirty="0" smtClean="0"/>
              <a:t>Role: Assurance </a:t>
            </a:r>
            <a:r>
              <a:rPr lang="en-US" sz="2000" dirty="0"/>
              <a:t>e</a:t>
            </a:r>
            <a:r>
              <a:rPr lang="en-US" sz="2000" dirty="0" smtClean="0"/>
              <a:t>xperts</a:t>
            </a:r>
            <a:endParaRPr lang="en-US" sz="2000" dirty="0"/>
          </a:p>
          <a:p>
            <a:pPr lvl="1"/>
            <a:r>
              <a:rPr lang="en-US" sz="2000" dirty="0"/>
              <a:t>CLASS development and experiment design</a:t>
            </a:r>
          </a:p>
          <a:p>
            <a:r>
              <a:rPr lang="en-US" sz="2600" dirty="0"/>
              <a:t>Barron Associates</a:t>
            </a:r>
            <a:r>
              <a:rPr lang="en-US" sz="2600" dirty="0" smtClean="0"/>
              <a:t>:</a:t>
            </a:r>
          </a:p>
          <a:p>
            <a:pPr lvl="1"/>
            <a:r>
              <a:rPr lang="en-US" sz="2000" dirty="0" smtClean="0"/>
              <a:t>Role: Engineering team</a:t>
            </a:r>
          </a:p>
          <a:p>
            <a:pPr lvl="1"/>
            <a:r>
              <a:rPr lang="en-US" sz="2000" dirty="0" smtClean="0"/>
              <a:t>Development of NextCAS system</a:t>
            </a:r>
          </a:p>
          <a:p>
            <a:r>
              <a:rPr lang="en-US" sz="2600" dirty="0" smtClean="0"/>
              <a:t>Ferrell </a:t>
            </a:r>
            <a:r>
              <a:rPr lang="en-US" sz="2600" dirty="0"/>
              <a:t>And Associates Consulting (FAA Consulting</a:t>
            </a:r>
            <a:r>
              <a:rPr lang="en-US" sz="2600" dirty="0" smtClean="0"/>
              <a:t>):</a:t>
            </a:r>
          </a:p>
          <a:p>
            <a:pPr lvl="1"/>
            <a:r>
              <a:rPr lang="en-US" sz="2000" dirty="0" smtClean="0"/>
              <a:t>Role: Approval agency</a:t>
            </a:r>
            <a:endParaRPr lang="en-US" sz="2000" dirty="0"/>
          </a:p>
          <a:p>
            <a:pPr lvl="1"/>
            <a:r>
              <a:rPr lang="en-US" sz="2000" dirty="0"/>
              <a:t>FAA certification </a:t>
            </a:r>
            <a:r>
              <a:rPr lang="en-US" sz="2000" dirty="0" smtClean="0"/>
              <a:t>expertise</a:t>
            </a:r>
            <a:endParaRPr lang="en-US" sz="2000"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36</a:t>
            </a:fld>
            <a:endParaRPr lang="en-US" dirty="0"/>
          </a:p>
        </p:txBody>
      </p:sp>
      <p:sp>
        <p:nvSpPr>
          <p:cNvPr id="7" name="Rectangle 6"/>
          <p:cNvSpPr/>
          <p:nvPr/>
        </p:nvSpPr>
        <p:spPr>
          <a:xfrm>
            <a:off x="6096000" y="4343400"/>
            <a:ext cx="1371601" cy="6096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Nice Acronym</a:t>
            </a:r>
            <a:endParaRPr lang="en-US" sz="1400" dirty="0">
              <a:solidFill>
                <a:schemeClr val="bg1"/>
              </a:solidFill>
            </a:endParaRPr>
          </a:p>
        </p:txBody>
      </p:sp>
    </p:spTree>
    <p:extLst>
      <p:ext uri="{BB962C8B-B14F-4D97-AF65-F5344CB8AC3E}">
        <p14:creationId xmlns:p14="http://schemas.microsoft.com/office/powerpoint/2010/main" val="18929098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Empirical Studies</a:t>
            </a:r>
            <a:br>
              <a:rPr lang="en-US" dirty="0" smtClean="0"/>
            </a:br>
            <a:r>
              <a:rPr lang="en-US" sz="2400" i="1" dirty="0" smtClean="0"/>
              <a:t>Method</a:t>
            </a:r>
            <a:endParaRPr lang="en-US" sz="2400" i="1" dirty="0"/>
          </a:p>
        </p:txBody>
      </p:sp>
      <p:sp>
        <p:nvSpPr>
          <p:cNvPr id="8" name="Content Placeholder 7"/>
          <p:cNvSpPr>
            <a:spLocks noGrp="1"/>
          </p:cNvSpPr>
          <p:nvPr>
            <p:ph sz="quarter" idx="13"/>
          </p:nvPr>
        </p:nvSpPr>
        <p:spPr>
          <a:xfrm>
            <a:off x="457200" y="1447800"/>
            <a:ext cx="8229600" cy="4168775"/>
          </a:xfrm>
        </p:spPr>
        <p:txBody>
          <a:bodyPr/>
          <a:lstStyle/>
          <a:p>
            <a:r>
              <a:rPr lang="en-US" sz="2400" dirty="0" smtClean="0"/>
              <a:t>Build part of small system</a:t>
            </a:r>
          </a:p>
          <a:p>
            <a:r>
              <a:rPr lang="en-US" sz="2400" dirty="0" smtClean="0"/>
              <a:t>During iterations on building:</a:t>
            </a:r>
          </a:p>
          <a:p>
            <a:pPr lvl="1"/>
            <a:r>
              <a:rPr lang="en-US" sz="2000" dirty="0" smtClean="0"/>
              <a:t>Capture assurance concerns of the engineering team</a:t>
            </a:r>
          </a:p>
          <a:p>
            <a:pPr lvl="1"/>
            <a:r>
              <a:rPr lang="en-US" sz="2000" dirty="0" smtClean="0"/>
              <a:t>Explicate and improve domain knowledge</a:t>
            </a:r>
          </a:p>
          <a:p>
            <a:pPr lvl="1"/>
            <a:r>
              <a:rPr lang="en-US" sz="2000" dirty="0" smtClean="0"/>
              <a:t>Build coherent assurance arguments</a:t>
            </a:r>
          </a:p>
          <a:p>
            <a:r>
              <a:rPr lang="en-US" sz="2400" dirty="0"/>
              <a:t>Analyze specimen elements of FAA-like approval process:</a:t>
            </a:r>
          </a:p>
          <a:p>
            <a:pPr lvl="1"/>
            <a:r>
              <a:rPr lang="en-US" sz="2000" dirty="0"/>
              <a:t>Capture assurance concerns</a:t>
            </a:r>
          </a:p>
          <a:p>
            <a:pPr lvl="1"/>
            <a:r>
              <a:rPr lang="en-US" sz="2000" dirty="0"/>
              <a:t>Elicit and improve assurance argument</a:t>
            </a:r>
          </a:p>
          <a:p>
            <a:pPr lvl="1"/>
            <a:r>
              <a:rPr lang="en-US" sz="2000" dirty="0"/>
              <a:t>Analyze role in CLASS </a:t>
            </a:r>
            <a:r>
              <a:rPr lang="en-US" sz="2000" dirty="0" smtClean="0"/>
              <a:t>filter </a:t>
            </a:r>
            <a:r>
              <a:rPr lang="en-US" sz="2000" dirty="0"/>
              <a:t>model</a:t>
            </a:r>
          </a:p>
          <a:p>
            <a:r>
              <a:rPr lang="en-US" sz="2400" dirty="0"/>
              <a:t>Modify the previously built system:</a:t>
            </a:r>
          </a:p>
          <a:p>
            <a:pPr lvl="1"/>
            <a:r>
              <a:rPr lang="en-US" sz="2000" dirty="0"/>
              <a:t>Repeat previous elicitation and improvement on changing and new information</a:t>
            </a:r>
          </a:p>
          <a:p>
            <a:pPr lvl="1"/>
            <a:endParaRPr lang="en-US" sz="2400" dirty="0" smtClean="0"/>
          </a:p>
        </p:txBody>
      </p:sp>
      <p:sp>
        <p:nvSpPr>
          <p:cNvPr id="4" name="Date Placeholder 3"/>
          <p:cNvSpPr>
            <a:spLocks noGrp="1"/>
          </p:cNvSpPr>
          <p:nvPr>
            <p:ph type="dt" sz="half" idx="14"/>
          </p:nvPr>
        </p:nvSpPr>
        <p:spPr/>
        <p:txBody>
          <a:bodyPr/>
          <a:lstStyle/>
          <a:p>
            <a:pPr>
              <a:defRPr/>
            </a:pPr>
            <a:r>
              <a:rPr lang="en-US" smtClean="0"/>
              <a:t>4/27/2016</a:t>
            </a:r>
            <a:endParaRPr lang="en-US"/>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28B1E3D5-0DBD-814A-BFB9-38CAC18AA871}" type="slidenum">
              <a:rPr lang="en-US" smtClean="0"/>
              <a:pPr>
                <a:defRPr/>
              </a:pPr>
              <a:t>37</a:t>
            </a:fld>
            <a:endParaRPr lang="en-US"/>
          </a:p>
        </p:txBody>
      </p:sp>
    </p:spTree>
    <p:extLst>
      <p:ext uri="{BB962C8B-B14F-4D97-AF65-F5344CB8AC3E}">
        <p14:creationId xmlns:p14="http://schemas.microsoft.com/office/powerpoint/2010/main" val="314947210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Studies</a:t>
            </a:r>
            <a:br>
              <a:rPr lang="en-US" dirty="0" smtClean="0"/>
            </a:br>
            <a:r>
              <a:rPr lang="en-US" sz="2400" i="1" dirty="0" smtClean="0"/>
              <a:t>Initial Setup</a:t>
            </a:r>
            <a:endParaRPr lang="en-US" sz="2400" i="1" dirty="0"/>
          </a:p>
        </p:txBody>
      </p:sp>
      <p:sp>
        <p:nvSpPr>
          <p:cNvPr id="3" name="Content Placeholder 2"/>
          <p:cNvSpPr>
            <a:spLocks noGrp="1"/>
          </p:cNvSpPr>
          <p:nvPr>
            <p:ph sz="quarter" idx="13"/>
          </p:nvPr>
        </p:nvSpPr>
        <p:spPr/>
        <p:txBody>
          <a:bodyPr/>
          <a:lstStyle/>
          <a:p>
            <a:pPr lvl="1"/>
            <a:r>
              <a:rPr lang="en-US" sz="2400" dirty="0" smtClean="0"/>
              <a:t>Target </a:t>
            </a:r>
            <a:r>
              <a:rPr lang="en-US" sz="2400" dirty="0" smtClean="0"/>
              <a:t>system</a:t>
            </a:r>
            <a:endParaRPr lang="en-US" sz="2400" dirty="0" smtClean="0"/>
          </a:p>
          <a:p>
            <a:pPr lvl="2"/>
            <a:r>
              <a:rPr lang="en-US" sz="2000" dirty="0" smtClean="0"/>
              <a:t>NextCAS operating in class A airspace</a:t>
            </a:r>
          </a:p>
          <a:p>
            <a:pPr lvl="2"/>
            <a:r>
              <a:rPr lang="en-US" sz="2000" dirty="0" smtClean="0"/>
              <a:t>Against TCAS equipped aircraft</a:t>
            </a:r>
            <a:endParaRPr lang="en-US" sz="2000" dirty="0"/>
          </a:p>
          <a:p>
            <a:pPr lvl="1"/>
            <a:r>
              <a:rPr lang="en-US" sz="2400" dirty="0" smtClean="0"/>
              <a:t>System delta</a:t>
            </a:r>
            <a:endParaRPr lang="en-US" sz="2400" dirty="0" smtClean="0"/>
          </a:p>
          <a:p>
            <a:pPr lvl="2"/>
            <a:r>
              <a:rPr lang="en-US" sz="2000" dirty="0" smtClean="0"/>
              <a:t>Update NextCAS reactions to maintain ATC requests for separation</a:t>
            </a:r>
          </a:p>
          <a:p>
            <a:pPr lvl="1"/>
            <a:r>
              <a:rPr lang="en-US" sz="2400" dirty="0" smtClean="0"/>
              <a:t>Assurance </a:t>
            </a:r>
            <a:r>
              <a:rPr lang="en-US" sz="2400" dirty="0" smtClean="0"/>
              <a:t>goal of system engineers</a:t>
            </a:r>
            <a:r>
              <a:rPr lang="en-US" sz="2400" dirty="0" smtClean="0"/>
              <a:t>:</a:t>
            </a:r>
          </a:p>
          <a:p>
            <a:pPr lvl="2"/>
            <a:r>
              <a:rPr lang="en-US" sz="2000" dirty="0" smtClean="0"/>
              <a:t>NextCAS suitable for flight test</a:t>
            </a:r>
            <a:endParaRPr lang="en-US" sz="2000" dirty="0"/>
          </a:p>
          <a:p>
            <a:pPr lvl="1"/>
            <a:r>
              <a:rPr lang="en-US" sz="2400" dirty="0" smtClean="0"/>
              <a:t>FAA DER </a:t>
            </a:r>
            <a:r>
              <a:rPr lang="en-US" sz="2400" dirty="0" smtClean="0"/>
              <a:t>goal</a:t>
            </a:r>
            <a:endParaRPr lang="en-US" sz="2400" dirty="0" smtClean="0"/>
          </a:p>
          <a:p>
            <a:pPr lvl="2"/>
            <a:r>
              <a:rPr lang="en-US" sz="2000" dirty="0" smtClean="0"/>
              <a:t>Assurance of DO178C conformant </a:t>
            </a:r>
            <a:r>
              <a:rPr lang="en-US" sz="2000" dirty="0"/>
              <a:t>peer reviews of requirements </a:t>
            </a:r>
            <a:endParaRPr lang="en-US" sz="2000" dirty="0" smtClean="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38</a:t>
            </a:fld>
            <a:endParaRPr lang="en-US" dirty="0"/>
          </a:p>
        </p:txBody>
      </p:sp>
    </p:spTree>
    <p:extLst>
      <p:ext uri="{BB962C8B-B14F-4D97-AF65-F5344CB8AC3E}">
        <p14:creationId xmlns:p14="http://schemas.microsoft.com/office/powerpoint/2010/main" val="373819837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Documents Produced</a:t>
            </a:r>
            <a:br>
              <a:rPr lang="en-US" dirty="0" smtClean="0"/>
            </a:br>
            <a:r>
              <a:rPr lang="en-US" sz="2000" i="1" dirty="0" smtClean="0"/>
              <a:t>(Relevant)</a:t>
            </a:r>
            <a:endParaRPr lang="en-US" sz="2000" i="1" dirty="0"/>
          </a:p>
        </p:txBody>
      </p:sp>
      <p:sp>
        <p:nvSpPr>
          <p:cNvPr id="3" name="Content Placeholder 2"/>
          <p:cNvSpPr>
            <a:spLocks noGrp="1"/>
          </p:cNvSpPr>
          <p:nvPr>
            <p:ph sz="quarter" idx="13"/>
          </p:nvPr>
        </p:nvSpPr>
        <p:spPr>
          <a:xfrm>
            <a:off x="457200" y="1436688"/>
            <a:ext cx="8229600" cy="4506912"/>
          </a:xfrm>
        </p:spPr>
        <p:txBody>
          <a:bodyPr/>
          <a:lstStyle/>
          <a:p>
            <a:r>
              <a:rPr lang="en-US" dirty="0" smtClean="0"/>
              <a:t>Fit-For-Flight-Test Argument</a:t>
            </a:r>
            <a:endParaRPr lang="en-US" dirty="0" smtClean="0"/>
          </a:p>
          <a:p>
            <a:r>
              <a:rPr lang="en-US" dirty="0" smtClean="0"/>
              <a:t>TCAS </a:t>
            </a:r>
            <a:r>
              <a:rPr lang="en-US" dirty="0"/>
              <a:t>M</a:t>
            </a:r>
            <a:r>
              <a:rPr lang="en-US" dirty="0" smtClean="0"/>
              <a:t>odel </a:t>
            </a:r>
            <a:r>
              <a:rPr lang="en-US" dirty="0" smtClean="0"/>
              <a:t>D</a:t>
            </a:r>
            <a:r>
              <a:rPr lang="en-US" dirty="0" smtClean="0"/>
              <a:t>evelopment</a:t>
            </a:r>
            <a:endParaRPr lang="en-US" dirty="0"/>
          </a:p>
          <a:p>
            <a:r>
              <a:rPr lang="en-US" dirty="0" smtClean="0"/>
              <a:t>TCAS </a:t>
            </a:r>
            <a:r>
              <a:rPr lang="en-US" dirty="0"/>
              <a:t>W</a:t>
            </a:r>
            <a:r>
              <a:rPr lang="en-US" dirty="0" smtClean="0"/>
              <a:t>ork </a:t>
            </a:r>
            <a:r>
              <a:rPr lang="en-US" dirty="0" smtClean="0"/>
              <a:t>R</a:t>
            </a:r>
            <a:r>
              <a:rPr lang="en-US" dirty="0" smtClean="0"/>
              <a:t>eport</a:t>
            </a:r>
            <a:endParaRPr lang="en-US" dirty="0" smtClean="0"/>
          </a:p>
          <a:p>
            <a:r>
              <a:rPr lang="en-US" dirty="0" smtClean="0"/>
              <a:t>Simulation </a:t>
            </a:r>
            <a:r>
              <a:rPr lang="en-US" dirty="0"/>
              <a:t>B</a:t>
            </a:r>
            <a:r>
              <a:rPr lang="en-US" dirty="0" smtClean="0"/>
              <a:t>ased </a:t>
            </a:r>
            <a:r>
              <a:rPr lang="en-US" dirty="0" smtClean="0"/>
              <a:t>T</a:t>
            </a:r>
            <a:r>
              <a:rPr lang="en-US" dirty="0" smtClean="0"/>
              <a:t>esting</a:t>
            </a:r>
            <a:endParaRPr lang="en-US" dirty="0" smtClean="0"/>
          </a:p>
          <a:p>
            <a:r>
              <a:rPr lang="en-US" dirty="0" smtClean="0"/>
              <a:t>NextCAS </a:t>
            </a:r>
            <a:r>
              <a:rPr lang="en-US" dirty="0"/>
              <a:t>Work </a:t>
            </a:r>
            <a:r>
              <a:rPr lang="en-US" dirty="0" smtClean="0"/>
              <a:t>Report</a:t>
            </a:r>
          </a:p>
          <a:p>
            <a:r>
              <a:rPr lang="en-US" dirty="0"/>
              <a:t>NextCAS </a:t>
            </a:r>
            <a:r>
              <a:rPr lang="en-US" dirty="0" smtClean="0"/>
              <a:t>Validation</a:t>
            </a:r>
            <a:endParaRPr lang="en-US" dirty="0"/>
          </a:p>
          <a:p>
            <a:r>
              <a:rPr lang="en-US" dirty="0"/>
              <a:t>NextCAS Flight Test Plan V1, </a:t>
            </a:r>
            <a:r>
              <a:rPr lang="en-US" dirty="0" smtClean="0"/>
              <a:t>V2</a:t>
            </a:r>
          </a:p>
          <a:p>
            <a:r>
              <a:rPr lang="en-US" dirty="0" smtClean="0"/>
              <a:t>Auditing Peer Requirements Reviews</a:t>
            </a:r>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39</a:t>
            </a:fld>
            <a:endParaRPr lang="en-US" dirty="0"/>
          </a:p>
        </p:txBody>
      </p:sp>
    </p:spTree>
    <p:extLst>
      <p:ext uri="{BB962C8B-B14F-4D97-AF65-F5344CB8AC3E}">
        <p14:creationId xmlns:p14="http://schemas.microsoft.com/office/powerpoint/2010/main" val="248455580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Interns</a:t>
            </a:r>
            <a:endParaRPr lang="en-US"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4</a:t>
            </a:fld>
            <a:endParaRPr lang="en-US" dirty="0"/>
          </a:p>
        </p:txBody>
      </p:sp>
      <p:pic>
        <p:nvPicPr>
          <p:cNvPr id="7" name="Picture 6" descr="IMG_04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714" y="1619552"/>
            <a:ext cx="4064000" cy="3048000"/>
          </a:xfrm>
          <a:prstGeom prst="rect">
            <a:avLst/>
          </a:prstGeom>
        </p:spPr>
      </p:pic>
      <p:pic>
        <p:nvPicPr>
          <p:cNvPr id="3" name="Picture 2" descr="Eag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00200"/>
            <a:ext cx="1989909" cy="3200400"/>
          </a:xfrm>
          <a:prstGeom prst="rect">
            <a:avLst/>
          </a:prstGeom>
        </p:spPr>
      </p:pic>
      <p:pic>
        <p:nvPicPr>
          <p:cNvPr id="8" name="Picture 7" descr="Geo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3352800"/>
            <a:ext cx="3314700" cy="2209800"/>
          </a:xfrm>
          <a:prstGeom prst="rect">
            <a:avLst/>
          </a:prstGeom>
        </p:spPr>
      </p:pic>
      <p:pic>
        <p:nvPicPr>
          <p:cNvPr id="9" name="Picture 8" descr="Whiskey.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267200"/>
            <a:ext cx="2843146" cy="1600200"/>
          </a:xfrm>
          <a:prstGeom prst="rect">
            <a:avLst/>
          </a:prstGeom>
        </p:spPr>
      </p:pic>
      <p:pic>
        <p:nvPicPr>
          <p:cNvPr id="10" name="Picture 9" descr="Goldie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00" y="1600200"/>
            <a:ext cx="2667000" cy="1778000"/>
          </a:xfrm>
          <a:prstGeom prst="rect">
            <a:avLst/>
          </a:prstGeom>
        </p:spPr>
      </p:pic>
      <p:pic>
        <p:nvPicPr>
          <p:cNvPr id="11" name="Picture 10" descr="Bacon.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2874" y="4495800"/>
            <a:ext cx="3049516" cy="1619552"/>
          </a:xfrm>
          <a:prstGeom prst="rect">
            <a:avLst/>
          </a:prstGeom>
        </p:spPr>
      </p:pic>
    </p:spTree>
    <p:extLst>
      <p:ext uri="{BB962C8B-B14F-4D97-AF65-F5344CB8AC3E}">
        <p14:creationId xmlns:p14="http://schemas.microsoft.com/office/powerpoint/2010/main" val="268750012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smtClean="0"/>
              <a:t>Argument Elicitation Method</a:t>
            </a:r>
            <a:endParaRPr lang="en-US" sz="3600" dirty="0"/>
          </a:p>
        </p:txBody>
      </p:sp>
      <p:sp>
        <p:nvSpPr>
          <p:cNvPr id="2" name="Content Placeholder 1"/>
          <p:cNvSpPr>
            <a:spLocks noGrp="1"/>
          </p:cNvSpPr>
          <p:nvPr>
            <p:ph sz="quarter" idx="13"/>
          </p:nvPr>
        </p:nvSpPr>
        <p:spPr>
          <a:xfrm>
            <a:off x="3657600" y="1436688"/>
            <a:ext cx="5029200" cy="4168775"/>
          </a:xfrm>
        </p:spPr>
        <p:txBody>
          <a:bodyPr/>
          <a:lstStyle/>
          <a:p>
            <a:r>
              <a:rPr lang="en-US" sz="2400" dirty="0" smtClean="0"/>
              <a:t>Collect information with minimal interference</a:t>
            </a:r>
          </a:p>
          <a:p>
            <a:r>
              <a:rPr lang="en-US" sz="2400" dirty="0" smtClean="0"/>
              <a:t>Domain experts had been exposed to extensive material on both safety arguments and GSN</a:t>
            </a:r>
          </a:p>
          <a:p>
            <a:r>
              <a:rPr lang="en-US" sz="2400" dirty="0" smtClean="0"/>
              <a:t>Two elicitation procedures:</a:t>
            </a:r>
          </a:p>
          <a:p>
            <a:pPr lvl="1"/>
            <a:r>
              <a:rPr lang="en-US" sz="2000" b="1" u="sng" dirty="0" smtClean="0"/>
              <a:t>Argument Recording</a:t>
            </a:r>
            <a:r>
              <a:rPr lang="en-US" sz="2000" dirty="0" smtClean="0"/>
              <a:t>: Elicit directly from domain </a:t>
            </a:r>
            <a:r>
              <a:rPr lang="en-US" sz="2000" dirty="0" smtClean="0"/>
              <a:t>experts using their notations and terminology</a:t>
            </a:r>
            <a:endParaRPr lang="en-US" sz="2000" dirty="0" smtClean="0"/>
          </a:p>
          <a:p>
            <a:pPr lvl="1"/>
            <a:r>
              <a:rPr lang="en-US" sz="2000" b="1" u="sng" dirty="0" smtClean="0"/>
              <a:t>Argument Recovery</a:t>
            </a:r>
            <a:r>
              <a:rPr lang="en-US" sz="2000" dirty="0" smtClean="0"/>
              <a:t>: Recover from within domain documents</a:t>
            </a:r>
          </a:p>
        </p:txBody>
      </p:sp>
      <p:sp>
        <p:nvSpPr>
          <p:cNvPr id="4" name="Date Placeholder 3"/>
          <p:cNvSpPr>
            <a:spLocks noGrp="1"/>
          </p:cNvSpPr>
          <p:nvPr>
            <p:ph type="dt" sz="half" idx="14"/>
          </p:nvPr>
        </p:nvSpPr>
        <p:spPr/>
        <p:txBody>
          <a:bodyPr/>
          <a:lstStyle/>
          <a:p>
            <a:pPr>
              <a:defRPr/>
            </a:pPr>
            <a:r>
              <a:rPr lang="en-US" smtClean="0"/>
              <a:t>4/27/2016</a:t>
            </a:r>
            <a:endParaRPr lang="en-US"/>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a:p>
        </p:txBody>
      </p:sp>
      <p:sp>
        <p:nvSpPr>
          <p:cNvPr id="6" name="Slide Number Placeholder 5"/>
          <p:cNvSpPr>
            <a:spLocks noGrp="1"/>
          </p:cNvSpPr>
          <p:nvPr>
            <p:ph type="sldNum" sz="quarter" idx="16"/>
          </p:nvPr>
        </p:nvSpPr>
        <p:spPr/>
        <p:txBody>
          <a:bodyPr/>
          <a:lstStyle/>
          <a:p>
            <a:pPr>
              <a:defRPr/>
            </a:pPr>
            <a:fld id="{28B1E3D5-0DBD-814A-BFB9-38CAC18AA871}" type="slidenum">
              <a:rPr lang="en-US" smtClean="0"/>
              <a:pPr>
                <a:defRPr/>
              </a:pPr>
              <a:t>40</a:t>
            </a:fld>
            <a:endParaRPr lang="en-US"/>
          </a:p>
        </p:txBody>
      </p:sp>
      <p:pic>
        <p:nvPicPr>
          <p:cNvPr id="9" name="Picture 8"/>
          <p:cNvPicPr>
            <a:picLocks noChangeAspect="1"/>
          </p:cNvPicPr>
          <p:nvPr/>
        </p:nvPicPr>
        <p:blipFill>
          <a:blip r:embed="rId2"/>
          <a:stretch>
            <a:fillRect/>
          </a:stretch>
        </p:blipFill>
        <p:spPr>
          <a:xfrm>
            <a:off x="228601" y="1306680"/>
            <a:ext cx="2743199" cy="5049670"/>
          </a:xfrm>
          <a:prstGeom prst="rect">
            <a:avLst/>
          </a:prstGeom>
        </p:spPr>
      </p:pic>
    </p:spTree>
    <p:extLst>
      <p:ext uri="{BB962C8B-B14F-4D97-AF65-F5344CB8AC3E}">
        <p14:creationId xmlns:p14="http://schemas.microsoft.com/office/powerpoint/2010/main" val="373890985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Argument Recording</a:t>
            </a:r>
            <a:br>
              <a:rPr lang="en-US" dirty="0" smtClean="0"/>
            </a:br>
            <a:r>
              <a:rPr lang="en-US" sz="2400" i="1" dirty="0" smtClean="0"/>
              <a:t>Fit For Flight Test</a:t>
            </a:r>
            <a:endParaRPr lang="en-US" sz="2400" i="1" dirty="0"/>
          </a:p>
        </p:txBody>
      </p:sp>
      <p:sp>
        <p:nvSpPr>
          <p:cNvPr id="3" name="Content Placeholder 2"/>
          <p:cNvSpPr>
            <a:spLocks noGrp="1"/>
          </p:cNvSpPr>
          <p:nvPr>
            <p:ph sz="quarter" idx="13"/>
          </p:nvPr>
        </p:nvSpPr>
        <p:spPr>
          <a:xfrm>
            <a:off x="457200" y="1295400"/>
            <a:ext cx="8229600" cy="4168775"/>
          </a:xfrm>
        </p:spPr>
        <p:txBody>
          <a:bodyPr/>
          <a:lstStyle/>
          <a:p>
            <a:pPr marL="457200" lvl="1" indent="0">
              <a:buNone/>
            </a:pPr>
            <a:r>
              <a:rPr lang="is-IS" sz="1800" dirty="0">
                <a:latin typeface="Calibri" charset="0"/>
              </a:rPr>
              <a:t>…......</a:t>
            </a:r>
            <a:endParaRPr lang="en-US" sz="1800" dirty="0">
              <a:latin typeface="Calibri" charset="0"/>
            </a:endParaRPr>
          </a:p>
          <a:p>
            <a:pPr marL="457200" lvl="1" indent="0"/>
            <a:r>
              <a:rPr lang="en-US" sz="1400" dirty="0">
                <a:latin typeface="Calibri" charset="0"/>
              </a:rPr>
              <a:t>Batch simulation testing has been used to validate the NextCAS algorithm</a:t>
            </a:r>
          </a:p>
          <a:p>
            <a:pPr lvl="2"/>
            <a:r>
              <a:rPr lang="en-US" sz="1400" dirty="0">
                <a:latin typeface="Calibri" charset="0"/>
              </a:rPr>
              <a:t>the MIT Lincoln labs encounter scenarios have been used for simulation-based testing of NextCAS</a:t>
            </a:r>
          </a:p>
          <a:p>
            <a:pPr lvl="2"/>
            <a:r>
              <a:rPr lang="en-US" sz="1400" dirty="0">
                <a:latin typeface="Calibri" charset="0"/>
              </a:rPr>
              <a:t>the encounter scenarios selected for flight testing represents a subset of the test scenarios used for simulation-based testing, and the selected flight test scenarios do not lie near the boundaries of the test space (off nominal conditions encountered during flight testing will not result in the system being evaluated outside the range of conditions considered during simulation-based testing)</a:t>
            </a:r>
          </a:p>
          <a:p>
            <a:pPr lvl="2"/>
            <a:r>
              <a:rPr lang="en-US" sz="1400" dirty="0">
                <a:latin typeface="Calibri" charset="0"/>
              </a:rPr>
              <a:t>adequate performance was achieved for all encounter scenarios during simulation-based testing, and some additional performance margin was observed for the scenarios planned for flight tests</a:t>
            </a:r>
          </a:p>
          <a:p>
            <a:pPr lvl="2"/>
            <a:r>
              <a:rPr lang="en-US" sz="1400" dirty="0">
                <a:latin typeface="Calibri" charset="0"/>
              </a:rPr>
              <a:t>simulation-based testing included Monte Carlo testing with random perturbations representative of the uncertainties expected to be encountered in the flight test environment (for example, winds and turbulence represented in the Monte Carlo testing are consistent with acceptable environmental conditions defined for the flight test experiments)</a:t>
            </a:r>
          </a:p>
          <a:p>
            <a:pPr lvl="2"/>
            <a:r>
              <a:rPr lang="en-US" sz="1400" dirty="0">
                <a:latin typeface="Calibri" charset="0"/>
              </a:rPr>
              <a:t>additional Monte Carlo testing was conducted for the subset of scenarios planned for flight testing (unlikely that any foreseen uncertainties would result in inadequate performance during the flight tests)</a:t>
            </a:r>
          </a:p>
          <a:p>
            <a:pPr marL="457200" lvl="1" indent="0">
              <a:buNone/>
            </a:pPr>
            <a:r>
              <a:rPr lang="is-IS" sz="1800" dirty="0">
                <a:latin typeface="Calibri" charset="0"/>
              </a:rPr>
              <a:t>….....</a:t>
            </a:r>
            <a:endParaRPr lang="en-US" sz="1800" dirty="0">
              <a:latin typeface="Calibri" charset="0"/>
            </a:endParaRPr>
          </a:p>
          <a:p>
            <a:endParaRPr lang="en-US"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41</a:t>
            </a:fld>
            <a:endParaRPr lang="en-US" dirty="0"/>
          </a:p>
        </p:txBody>
      </p:sp>
    </p:spTree>
    <p:extLst>
      <p:ext uri="{BB962C8B-B14F-4D97-AF65-F5344CB8AC3E}">
        <p14:creationId xmlns:p14="http://schemas.microsoft.com/office/powerpoint/2010/main" val="332834939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Argument Recording</a:t>
            </a:r>
            <a:br>
              <a:rPr lang="en-US" sz="3600" dirty="0"/>
            </a:br>
            <a:r>
              <a:rPr lang="en-US" sz="2400" i="1" dirty="0"/>
              <a:t>Fit For Flight </a:t>
            </a:r>
            <a:r>
              <a:rPr lang="en-US" sz="2400" i="1" dirty="0" smtClean="0"/>
              <a:t>Test (Iteration 1)</a:t>
            </a:r>
            <a:endParaRPr lang="en-US"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42</a:t>
            </a:fld>
            <a:endParaRPr lang="en-US" dirty="0"/>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3175"/>
            <a:ext cx="82851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663" y="2133600"/>
            <a:ext cx="7493000"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4037013" y="1504950"/>
            <a:ext cx="757237" cy="715963"/>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en-US">
              <a:solidFill>
                <a:srgbClr val="FFFFFF"/>
              </a:solidFill>
              <a:latin typeface="Calibri" charset="0"/>
              <a:ea typeface="ＭＳ Ｐゴシック" charset="0"/>
            </a:endParaRPr>
          </a:p>
        </p:txBody>
      </p:sp>
      <p:cxnSp>
        <p:nvCxnSpPr>
          <p:cNvPr id="10" name="Straight Connector 9"/>
          <p:cNvCxnSpPr/>
          <p:nvPr/>
        </p:nvCxnSpPr>
        <p:spPr>
          <a:xfrm flipH="1">
            <a:off x="4143375" y="2220913"/>
            <a:ext cx="204788" cy="6223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430894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t>Argument Recording</a:t>
            </a:r>
            <a:br>
              <a:rPr lang="en-US" sz="3600" b="1" dirty="0"/>
            </a:br>
            <a:r>
              <a:rPr lang="en-US" sz="2400" b="1" i="1" dirty="0"/>
              <a:t>Fit for Flight </a:t>
            </a:r>
            <a:r>
              <a:rPr lang="en-US" sz="2400" b="1" i="1" dirty="0" smtClean="0"/>
              <a:t>Test (</a:t>
            </a:r>
            <a:r>
              <a:rPr lang="en-US" sz="2400" b="1" i="1" dirty="0"/>
              <a:t>Iteration 1)</a:t>
            </a:r>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43</a:t>
            </a:fld>
            <a:endParaRPr lang="en-US" dirty="0"/>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82851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4471988" y="1414462"/>
            <a:ext cx="2117725" cy="746125"/>
          </a:xfrm>
          <a:prstGeom prst="ellipse">
            <a:avLst/>
          </a:prstGeom>
          <a:noFill/>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en-US">
              <a:solidFill>
                <a:srgbClr val="FFFFFF"/>
              </a:solidFill>
              <a:latin typeface="Calibri" charset="0"/>
              <a:ea typeface="ＭＳ Ｐゴシック" charset="0"/>
            </a:endParaRPr>
          </a:p>
        </p:txBody>
      </p:sp>
      <p:cxnSp>
        <p:nvCxnSpPr>
          <p:cNvPr id="9" name="Straight Connector 8"/>
          <p:cNvCxnSpPr/>
          <p:nvPr/>
        </p:nvCxnSpPr>
        <p:spPr>
          <a:xfrm flipH="1">
            <a:off x="5246688" y="2160587"/>
            <a:ext cx="206375" cy="622300"/>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706687"/>
            <a:ext cx="9388475"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58910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Argument Recovery Process</a:t>
            </a:r>
            <a:r>
              <a:rPr lang="en-US" sz="2400" i="1" dirty="0" smtClean="0"/>
              <a:t/>
            </a:r>
            <a:br>
              <a:rPr lang="en-US" sz="2400" i="1" dirty="0" smtClean="0"/>
            </a:br>
            <a:r>
              <a:rPr lang="en-US" sz="2400" i="1" dirty="0" smtClean="0"/>
              <a:t>Document Markup</a:t>
            </a:r>
            <a:endParaRPr lang="en-US" sz="2400" i="1"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44</a:t>
            </a:fld>
            <a:endParaRPr lang="en-US" dirty="0"/>
          </a:p>
        </p:txBody>
      </p:sp>
      <p:pic>
        <p:nvPicPr>
          <p:cNvPr id="9" name="Picture 8" descr="Screen Shot 2016-04-23 at 7.40.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9226"/>
            <a:ext cx="4495800" cy="5370174"/>
          </a:xfrm>
          <a:prstGeom prst="rect">
            <a:avLst/>
          </a:prstGeom>
        </p:spPr>
      </p:pic>
      <p:pic>
        <p:nvPicPr>
          <p:cNvPr id="10" name="Picture 9" descr="Screen Shot 2016-04-23 at 7.43.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1295400"/>
            <a:ext cx="4482708" cy="5335248"/>
          </a:xfrm>
          <a:prstGeom prst="rect">
            <a:avLst/>
          </a:prstGeom>
        </p:spPr>
      </p:pic>
    </p:spTree>
    <p:extLst>
      <p:ext uri="{BB962C8B-B14F-4D97-AF65-F5344CB8AC3E}">
        <p14:creationId xmlns:p14="http://schemas.microsoft.com/office/powerpoint/2010/main" val="375339701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Argument Recovery</a:t>
            </a:r>
            <a:br>
              <a:rPr lang="en-US" dirty="0"/>
            </a:br>
            <a:r>
              <a:rPr lang="en-US" sz="2400" i="1" dirty="0"/>
              <a:t>from Work Report on </a:t>
            </a:r>
            <a:r>
              <a:rPr lang="en-US" sz="2400" i="1" dirty="0" smtClean="0"/>
              <a:t>TCAS (</a:t>
            </a:r>
            <a:r>
              <a:rPr lang="en-US" sz="2400" i="1" dirty="0"/>
              <a:t>Initial Markup)</a:t>
            </a:r>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45</a:t>
            </a:fld>
            <a:endParaRPr lang="en-US" dirty="0"/>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27163"/>
            <a:ext cx="56134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744050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Argument Recovery</a:t>
            </a:r>
            <a:br>
              <a:rPr lang="en-US" dirty="0"/>
            </a:br>
            <a:r>
              <a:rPr lang="en-US" sz="2400" i="1" dirty="0"/>
              <a:t>from Work Report on </a:t>
            </a:r>
            <a:r>
              <a:rPr lang="en-US" sz="2400" i="1" dirty="0" smtClean="0"/>
              <a:t>TCAS (Iteration 1)</a:t>
            </a:r>
            <a:endParaRPr lang="en-US" sz="2400" i="1"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46</a:t>
            </a:fld>
            <a:endParaRPr lang="en-US" dirty="0"/>
          </a:p>
        </p:txBody>
      </p:sp>
      <p:pic>
        <p:nvPicPr>
          <p:cNvPr id="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6050" y="1357312"/>
            <a:ext cx="5894388" cy="481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79057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Argument Recovery</a:t>
            </a:r>
            <a:br>
              <a:rPr lang="en-US" dirty="0"/>
            </a:br>
            <a:r>
              <a:rPr lang="en-US" sz="2400" i="1" dirty="0"/>
              <a:t>from Work Report on </a:t>
            </a:r>
            <a:r>
              <a:rPr lang="en-US" sz="2400" i="1" dirty="0" smtClean="0"/>
              <a:t>TCAS (Iteration 2)</a:t>
            </a:r>
            <a:endParaRPr lang="en-US" sz="2400" i="1"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47</a:t>
            </a:fld>
            <a:endParaRPr lang="en-US" dirty="0"/>
          </a:p>
        </p:txBody>
      </p:sp>
      <p:pic>
        <p:nvPicPr>
          <p:cNvPr id="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595438"/>
            <a:ext cx="53086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V="1">
            <a:off x="1593850" y="4337050"/>
            <a:ext cx="960438" cy="48101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7"/>
          <p:cNvSpPr txBox="1">
            <a:spLocks noChangeArrowheads="1"/>
          </p:cNvSpPr>
          <p:nvPr/>
        </p:nvSpPr>
        <p:spPr bwMode="auto">
          <a:xfrm>
            <a:off x="331788" y="4765675"/>
            <a:ext cx="18224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eaLnBrk="1" hangingPunct="1"/>
            <a:r>
              <a:rPr lang="en-US">
                <a:solidFill>
                  <a:schemeClr val="accent2"/>
                </a:solidFill>
              </a:rPr>
              <a:t>Domain-Oriented</a:t>
            </a:r>
          </a:p>
          <a:p>
            <a:pPr algn="ctr" eaLnBrk="1" hangingPunct="1"/>
            <a:r>
              <a:rPr lang="en-US">
                <a:solidFill>
                  <a:schemeClr val="accent2"/>
                </a:solidFill>
              </a:rPr>
              <a:t>Strategy</a:t>
            </a:r>
          </a:p>
        </p:txBody>
      </p:sp>
      <p:cxnSp>
        <p:nvCxnSpPr>
          <p:cNvPr id="11" name="Straight Arrow Connector 10"/>
          <p:cNvCxnSpPr/>
          <p:nvPr/>
        </p:nvCxnSpPr>
        <p:spPr>
          <a:xfrm>
            <a:off x="2419350" y="2039938"/>
            <a:ext cx="501650" cy="81438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2"/>
          <p:cNvSpPr txBox="1">
            <a:spLocks noChangeArrowheads="1"/>
          </p:cNvSpPr>
          <p:nvPr/>
        </p:nvSpPr>
        <p:spPr bwMode="auto">
          <a:xfrm>
            <a:off x="892175" y="1671638"/>
            <a:ext cx="2028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hangingPunct="1"/>
            <a:r>
              <a:rPr lang="en-US">
                <a:solidFill>
                  <a:schemeClr val="accent2"/>
                </a:solidFill>
              </a:rPr>
              <a:t>Useful Specification</a:t>
            </a:r>
          </a:p>
        </p:txBody>
      </p:sp>
      <p:cxnSp>
        <p:nvCxnSpPr>
          <p:cNvPr id="13" name="Straight Arrow Connector 12"/>
          <p:cNvCxnSpPr/>
          <p:nvPr/>
        </p:nvCxnSpPr>
        <p:spPr>
          <a:xfrm flipH="1">
            <a:off x="6434138" y="2943225"/>
            <a:ext cx="847725" cy="34607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5"/>
          <p:cNvSpPr txBox="1">
            <a:spLocks noChangeArrowheads="1"/>
          </p:cNvSpPr>
          <p:nvPr/>
        </p:nvSpPr>
        <p:spPr bwMode="auto">
          <a:xfrm>
            <a:off x="6902450" y="2574925"/>
            <a:ext cx="1254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hangingPunct="1"/>
            <a:r>
              <a:rPr lang="en-US">
                <a:solidFill>
                  <a:schemeClr val="accent2"/>
                </a:solidFill>
              </a:rPr>
              <a:t>Verification</a:t>
            </a:r>
          </a:p>
        </p:txBody>
      </p:sp>
    </p:spTree>
    <p:extLst>
      <p:ext uri="{BB962C8B-B14F-4D97-AF65-F5344CB8AC3E}">
        <p14:creationId xmlns:p14="http://schemas.microsoft.com/office/powerpoint/2010/main" val="404879057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Argument Recovery</a:t>
            </a:r>
            <a:br>
              <a:rPr lang="en-US" dirty="0"/>
            </a:br>
            <a:r>
              <a:rPr lang="en-US" sz="2400" i="1" dirty="0" smtClean="0"/>
              <a:t>from </a:t>
            </a:r>
            <a:r>
              <a:rPr lang="en-US" sz="2400" i="1" dirty="0"/>
              <a:t>NextCAS Progress Report (Initial Markup)</a:t>
            </a:r>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48</a:t>
            </a:fld>
            <a:endParaRPr lang="en-US" dirty="0"/>
          </a:p>
        </p:txBody>
      </p:sp>
      <p:pic>
        <p:nvPicPr>
          <p:cNvPr id="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41525" y="1447800"/>
            <a:ext cx="53721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79057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Argument Recovery</a:t>
            </a:r>
            <a:br>
              <a:rPr lang="en-US" dirty="0"/>
            </a:br>
            <a:r>
              <a:rPr lang="en-US" sz="2400" i="1" dirty="0" smtClean="0"/>
              <a:t>from </a:t>
            </a:r>
            <a:r>
              <a:rPr lang="en-US" sz="2400" i="1" dirty="0"/>
              <a:t>NextCAS Progress Report (</a:t>
            </a:r>
            <a:r>
              <a:rPr lang="en-US" sz="2400" i="1" dirty="0" smtClean="0"/>
              <a:t>Iteration 2)</a:t>
            </a:r>
            <a:endParaRPr lang="en-US" sz="2400" i="1"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49</a:t>
            </a:fld>
            <a:endParaRPr lang="en-US" dirty="0"/>
          </a:p>
        </p:txBody>
      </p:sp>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1013" y="1365250"/>
            <a:ext cx="4827587"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flipH="1" flipV="1">
            <a:off x="5095875" y="2374900"/>
            <a:ext cx="1014413" cy="1111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11"/>
          <p:cNvSpPr txBox="1">
            <a:spLocks noChangeArrowheads="1"/>
          </p:cNvSpPr>
          <p:nvPr/>
        </p:nvSpPr>
        <p:spPr bwMode="auto">
          <a:xfrm>
            <a:off x="6110288" y="2201863"/>
            <a:ext cx="1920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hangingPunct="1"/>
            <a:r>
              <a:rPr lang="ja-JP" altLang="en-US">
                <a:solidFill>
                  <a:schemeClr val="accent2"/>
                </a:solidFill>
              </a:rPr>
              <a:t>”</a:t>
            </a:r>
            <a:r>
              <a:rPr lang="en-US">
                <a:solidFill>
                  <a:schemeClr val="accent2"/>
                </a:solidFill>
              </a:rPr>
              <a:t>Strategy Functor</a:t>
            </a:r>
            <a:r>
              <a:rPr lang="ja-JP" altLang="en-US">
                <a:solidFill>
                  <a:schemeClr val="accent2"/>
                </a:solidFill>
              </a:rPr>
              <a:t>”</a:t>
            </a:r>
            <a:endParaRPr lang="en-US">
              <a:solidFill>
                <a:schemeClr val="accent2"/>
              </a:solidFill>
            </a:endParaRPr>
          </a:p>
        </p:txBody>
      </p:sp>
      <p:cxnSp>
        <p:nvCxnSpPr>
          <p:cNvPr id="11" name="Straight Arrow Connector 10"/>
          <p:cNvCxnSpPr/>
          <p:nvPr/>
        </p:nvCxnSpPr>
        <p:spPr>
          <a:xfrm flipH="1">
            <a:off x="5603875" y="3406775"/>
            <a:ext cx="1276350" cy="37941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6"/>
          <p:cNvSpPr txBox="1">
            <a:spLocks noChangeArrowheads="1"/>
          </p:cNvSpPr>
          <p:nvPr/>
        </p:nvSpPr>
        <p:spPr bwMode="auto">
          <a:xfrm>
            <a:off x="6880225" y="3138488"/>
            <a:ext cx="149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eaLnBrk="1" hangingPunct="1"/>
            <a:r>
              <a:rPr lang="en-US">
                <a:solidFill>
                  <a:schemeClr val="accent2"/>
                </a:solidFill>
              </a:rPr>
              <a:t>Thinking</a:t>
            </a:r>
          </a:p>
          <a:p>
            <a:pPr algn="ctr" eaLnBrk="1" hangingPunct="1"/>
            <a:r>
              <a:rPr lang="en-US">
                <a:solidFill>
                  <a:schemeClr val="accent2"/>
                </a:solidFill>
              </a:rPr>
              <a:t>Ahead</a:t>
            </a:r>
          </a:p>
          <a:p>
            <a:pPr algn="ctr" eaLnBrk="1" hangingPunct="1"/>
            <a:r>
              <a:rPr lang="en-US">
                <a:solidFill>
                  <a:schemeClr val="accent2"/>
                </a:solidFill>
              </a:rPr>
              <a:t>(tied to plans)</a:t>
            </a:r>
          </a:p>
        </p:txBody>
      </p:sp>
    </p:spTree>
    <p:extLst>
      <p:ext uri="{BB962C8B-B14F-4D97-AF65-F5344CB8AC3E}">
        <p14:creationId xmlns:p14="http://schemas.microsoft.com/office/powerpoint/2010/main" val="5941969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Outline</a:t>
            </a:r>
            <a:endParaRPr lang="en-US" dirty="0"/>
          </a:p>
        </p:txBody>
      </p:sp>
      <p:sp>
        <p:nvSpPr>
          <p:cNvPr id="8" name="Content Placeholder 7"/>
          <p:cNvSpPr>
            <a:spLocks noGrp="1"/>
          </p:cNvSpPr>
          <p:nvPr>
            <p:ph sz="quarter" idx="13"/>
          </p:nvPr>
        </p:nvSpPr>
        <p:spPr>
          <a:xfrm>
            <a:off x="457200" y="1295400"/>
            <a:ext cx="8229600" cy="4168775"/>
          </a:xfrm>
        </p:spPr>
        <p:txBody>
          <a:bodyPr/>
          <a:lstStyle/>
          <a:p>
            <a:r>
              <a:rPr lang="en-US" sz="2400" dirty="0" smtClean="0"/>
              <a:t>CLASS project overview:</a:t>
            </a:r>
          </a:p>
          <a:p>
            <a:pPr lvl="1"/>
            <a:r>
              <a:rPr lang="en-US" sz="2000" dirty="0" smtClean="0"/>
              <a:t>Progression of concept development</a:t>
            </a:r>
          </a:p>
          <a:p>
            <a:r>
              <a:rPr lang="en-US" sz="2400" dirty="0" smtClean="0"/>
              <a:t>Recent results:</a:t>
            </a:r>
          </a:p>
          <a:p>
            <a:pPr lvl="1"/>
            <a:r>
              <a:rPr lang="en-US" sz="2000" dirty="0" smtClean="0"/>
              <a:t>Domain arguments:</a:t>
            </a:r>
          </a:p>
          <a:p>
            <a:pPr lvl="2"/>
            <a:r>
              <a:rPr lang="en-US" sz="1600" dirty="0" smtClean="0"/>
              <a:t>Elicitation</a:t>
            </a:r>
          </a:p>
          <a:p>
            <a:pPr lvl="2"/>
            <a:r>
              <a:rPr lang="en-US" sz="1600" dirty="0" smtClean="0"/>
              <a:t>Conclusions and observations</a:t>
            </a:r>
          </a:p>
          <a:p>
            <a:pPr lvl="1"/>
            <a:r>
              <a:rPr lang="en-US" sz="2000" dirty="0" smtClean="0"/>
              <a:t>Empirical </a:t>
            </a:r>
            <a:r>
              <a:rPr lang="en-US" sz="2000" dirty="0" smtClean="0"/>
              <a:t>studies:</a:t>
            </a:r>
          </a:p>
          <a:p>
            <a:pPr lvl="2"/>
            <a:r>
              <a:rPr lang="en-US" sz="1600" dirty="0" smtClean="0"/>
              <a:t>Application of latest CLASS concepts</a:t>
            </a:r>
          </a:p>
          <a:p>
            <a:pPr lvl="2"/>
            <a:r>
              <a:rPr lang="en-US" sz="1600" dirty="0" smtClean="0"/>
              <a:t>New ideas in arguments and process</a:t>
            </a:r>
          </a:p>
          <a:p>
            <a:pPr lvl="1"/>
            <a:r>
              <a:rPr lang="en-US" sz="2000" dirty="0" smtClean="0"/>
              <a:t>Rationalized standards:</a:t>
            </a:r>
          </a:p>
          <a:p>
            <a:pPr lvl="2"/>
            <a:r>
              <a:rPr lang="en-US" sz="1600" dirty="0" smtClean="0"/>
              <a:t>Standards as a technical focus</a:t>
            </a:r>
          </a:p>
          <a:p>
            <a:pPr lvl="1"/>
            <a:r>
              <a:rPr lang="en-US" sz="2000" dirty="0" smtClean="0"/>
              <a:t>Expert </a:t>
            </a:r>
            <a:r>
              <a:rPr lang="en-US" sz="2000" dirty="0"/>
              <a:t>judgment in assurance </a:t>
            </a:r>
            <a:r>
              <a:rPr lang="en-US" sz="2000" dirty="0" smtClean="0"/>
              <a:t>cases:</a:t>
            </a:r>
          </a:p>
          <a:p>
            <a:pPr lvl="2"/>
            <a:r>
              <a:rPr lang="en-US" sz="1600" dirty="0" smtClean="0"/>
              <a:t>Judgment arguments</a:t>
            </a:r>
          </a:p>
          <a:p>
            <a:pPr lvl="2"/>
            <a:r>
              <a:rPr lang="en-US" sz="1600" dirty="0" smtClean="0"/>
              <a:t>Annotated bibliography</a:t>
            </a:r>
            <a:endParaRPr lang="en-US" sz="1600" dirty="0"/>
          </a:p>
        </p:txBody>
      </p:sp>
      <p:sp>
        <p:nvSpPr>
          <p:cNvPr id="6" name="Date Placeholder 5"/>
          <p:cNvSpPr>
            <a:spLocks noGrp="1"/>
          </p:cNvSpPr>
          <p:nvPr>
            <p:ph type="dt" sz="half" idx="14"/>
          </p:nvPr>
        </p:nvSpPr>
        <p:spPr/>
        <p:txBody>
          <a:bodyPr/>
          <a:lstStyle/>
          <a:p>
            <a:pPr>
              <a:defRPr/>
            </a:pPr>
            <a:r>
              <a:rPr lang="en-US" smtClean="0"/>
              <a:t>4/27/2016</a:t>
            </a:r>
            <a:endParaRPr lang="en-US" dirty="0"/>
          </a:p>
        </p:txBody>
      </p:sp>
      <p:sp>
        <p:nvSpPr>
          <p:cNvPr id="7" name="Footer Placeholder 6"/>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9" name="Slide Number Placeholder 8"/>
          <p:cNvSpPr>
            <a:spLocks noGrp="1"/>
          </p:cNvSpPr>
          <p:nvPr>
            <p:ph type="sldNum" sz="quarter" idx="16"/>
          </p:nvPr>
        </p:nvSpPr>
        <p:spPr/>
        <p:txBody>
          <a:bodyPr/>
          <a:lstStyle/>
          <a:p>
            <a:pPr>
              <a:defRPr/>
            </a:pPr>
            <a:fld id="{1134E76E-43B5-7546-A65B-D7B7E50C55ED}" type="slidenum">
              <a:rPr lang="en-US" smtClean="0"/>
              <a:pPr>
                <a:defRPr/>
              </a:pPr>
              <a:t>5</a:t>
            </a:fld>
            <a:endParaRPr lang="en-US" dirty="0"/>
          </a:p>
        </p:txBody>
      </p:sp>
    </p:spTree>
    <p:extLst>
      <p:ext uri="{BB962C8B-B14F-4D97-AF65-F5344CB8AC3E}">
        <p14:creationId xmlns:p14="http://schemas.microsoft.com/office/powerpoint/2010/main" val="318827367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Argument Recovery</a:t>
            </a:r>
            <a:br>
              <a:rPr lang="en-US" dirty="0"/>
            </a:br>
            <a:r>
              <a:rPr lang="en-US" sz="2400" i="1" dirty="0" smtClean="0"/>
              <a:t>Flight Test Plan</a:t>
            </a:r>
            <a:endParaRPr lang="en-US" sz="2400" i="1"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50</a:t>
            </a:fld>
            <a:endParaRPr lang="en-US" dirty="0"/>
          </a:p>
        </p:txBody>
      </p:sp>
      <p:pic>
        <p:nvPicPr>
          <p:cNvPr id="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287463"/>
            <a:ext cx="4191000" cy="496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flipH="1">
            <a:off x="5565775" y="1884363"/>
            <a:ext cx="993775" cy="33496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8"/>
          <p:cNvSpPr txBox="1">
            <a:spLocks noChangeArrowheads="1"/>
          </p:cNvSpPr>
          <p:nvPr/>
        </p:nvSpPr>
        <p:spPr bwMode="auto">
          <a:xfrm>
            <a:off x="6462713" y="1493838"/>
            <a:ext cx="1809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hangingPunct="1"/>
            <a:r>
              <a:rPr lang="en-US">
                <a:solidFill>
                  <a:schemeClr val="accent2"/>
                </a:solidFill>
              </a:rPr>
              <a:t>Aspect Argument</a:t>
            </a:r>
          </a:p>
        </p:txBody>
      </p:sp>
      <p:sp>
        <p:nvSpPr>
          <p:cNvPr id="16" name="TextBox 9"/>
          <p:cNvSpPr txBox="1">
            <a:spLocks noChangeArrowheads="1"/>
          </p:cNvSpPr>
          <p:nvPr/>
        </p:nvSpPr>
        <p:spPr bwMode="auto">
          <a:xfrm>
            <a:off x="6462713" y="1927225"/>
            <a:ext cx="1711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hangingPunct="1"/>
            <a:r>
              <a:rPr lang="en-US">
                <a:solidFill>
                  <a:schemeClr val="accent2"/>
                </a:solidFill>
              </a:rPr>
              <a:t>Aspects are </a:t>
            </a:r>
            <a:r>
              <a:rPr lang="en-US" i="1">
                <a:solidFill>
                  <a:schemeClr val="accent2"/>
                </a:solidFill>
              </a:rPr>
              <a:t>not</a:t>
            </a:r>
            <a:endParaRPr lang="en-US">
              <a:solidFill>
                <a:schemeClr val="accent2"/>
              </a:solidFill>
            </a:endParaRPr>
          </a:p>
          <a:p>
            <a:pPr eaLnBrk="1" hangingPunct="1"/>
            <a:r>
              <a:rPr lang="en-US">
                <a:solidFill>
                  <a:schemeClr val="accent2"/>
                </a:solidFill>
              </a:rPr>
              <a:t>for Convenience</a:t>
            </a:r>
          </a:p>
        </p:txBody>
      </p:sp>
    </p:spTree>
    <p:extLst>
      <p:ext uri="{BB962C8B-B14F-4D97-AF65-F5344CB8AC3E}">
        <p14:creationId xmlns:p14="http://schemas.microsoft.com/office/powerpoint/2010/main" val="283587359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Argument Recovery</a:t>
            </a:r>
            <a:br>
              <a:rPr lang="en-US" dirty="0"/>
            </a:br>
            <a:r>
              <a:rPr lang="en-US" sz="2400" i="1" dirty="0" smtClean="0"/>
              <a:t>Flight Test Plan</a:t>
            </a:r>
            <a:endParaRPr lang="en-US" sz="2400" i="1"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51</a:t>
            </a:fld>
            <a:endParaRPr lang="en-US" dirty="0"/>
          </a:p>
        </p:txBody>
      </p:sp>
      <p:pic>
        <p:nvPicPr>
          <p:cNvPr id="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5257800" cy="481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74901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Argument Recovery</a:t>
            </a:r>
            <a:br>
              <a:rPr lang="en-US" dirty="0"/>
            </a:br>
            <a:r>
              <a:rPr lang="en-US" sz="2400" i="1" dirty="0"/>
              <a:t>FAA DER Requirements Peer Review Audit</a:t>
            </a:r>
            <a:endParaRPr lang="en-US" sz="1600" i="1"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52</a:t>
            </a:fld>
            <a:endParaRPr lang="en-US" dirty="0"/>
          </a:p>
        </p:txBody>
      </p:sp>
      <p:pic>
        <p:nvPicPr>
          <p:cNvPr id="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04926"/>
            <a:ext cx="3581400" cy="491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H="1">
            <a:off x="4038600" y="2898775"/>
            <a:ext cx="2395538" cy="689301"/>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7"/>
          <p:cNvSpPr txBox="1">
            <a:spLocks noChangeArrowheads="1"/>
          </p:cNvSpPr>
          <p:nvPr/>
        </p:nvSpPr>
        <p:spPr bwMode="auto">
          <a:xfrm>
            <a:off x="6434138" y="2438400"/>
            <a:ext cx="211595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eaLnBrk="1" hangingPunct="1"/>
            <a:r>
              <a:rPr lang="en-US">
                <a:solidFill>
                  <a:schemeClr val="accent2"/>
                </a:solidFill>
              </a:rPr>
              <a:t>Optional Argument</a:t>
            </a:r>
          </a:p>
          <a:p>
            <a:pPr algn="ctr" eaLnBrk="1" hangingPunct="1"/>
            <a:r>
              <a:rPr lang="en-US">
                <a:solidFill>
                  <a:schemeClr val="accent2"/>
                </a:solidFill>
              </a:rPr>
              <a:t>Structure as Reference</a:t>
            </a:r>
          </a:p>
          <a:p>
            <a:pPr algn="ctr" eaLnBrk="1" hangingPunct="1"/>
            <a:r>
              <a:rPr lang="en-US">
                <a:solidFill>
                  <a:schemeClr val="accent2"/>
                </a:solidFill>
              </a:rPr>
              <a:t>for the Reader</a:t>
            </a:r>
          </a:p>
        </p:txBody>
      </p:sp>
      <p:cxnSp>
        <p:nvCxnSpPr>
          <p:cNvPr id="11" name="Straight Arrow Connector 10"/>
          <p:cNvCxnSpPr/>
          <p:nvPr/>
        </p:nvCxnSpPr>
        <p:spPr>
          <a:xfrm flipH="1">
            <a:off x="4038601" y="4668541"/>
            <a:ext cx="2395537" cy="66545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0"/>
          <p:cNvSpPr txBox="1">
            <a:spLocks noChangeArrowheads="1"/>
          </p:cNvSpPr>
          <p:nvPr/>
        </p:nvSpPr>
        <p:spPr bwMode="auto">
          <a:xfrm>
            <a:off x="6194425" y="4206876"/>
            <a:ext cx="22352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eaLnBrk="1" hangingPunct="1"/>
            <a:r>
              <a:rPr lang="en-US">
                <a:solidFill>
                  <a:schemeClr val="accent2"/>
                </a:solidFill>
              </a:rPr>
              <a:t>Implemented Argument</a:t>
            </a:r>
          </a:p>
          <a:p>
            <a:pPr algn="ctr" eaLnBrk="1" hangingPunct="1"/>
            <a:r>
              <a:rPr lang="en-US">
                <a:solidFill>
                  <a:schemeClr val="accent2"/>
                </a:solidFill>
              </a:rPr>
              <a:t>Structure</a:t>
            </a:r>
          </a:p>
        </p:txBody>
      </p:sp>
    </p:spTree>
    <p:extLst>
      <p:ext uri="{BB962C8B-B14F-4D97-AF65-F5344CB8AC3E}">
        <p14:creationId xmlns:p14="http://schemas.microsoft.com/office/powerpoint/2010/main" val="181316136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919288"/>
            <a:ext cx="4419600" cy="663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4751388" y="-1870075"/>
            <a:ext cx="5014912" cy="32686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en-US">
              <a:solidFill>
                <a:srgbClr val="FFFFFF"/>
              </a:solidFill>
              <a:latin typeface="Calibri" charset="0"/>
              <a:ea typeface="ＭＳ Ｐゴシック" charset="0"/>
            </a:endParaRPr>
          </a:p>
        </p:txBody>
      </p:sp>
      <p:sp>
        <p:nvSpPr>
          <p:cNvPr id="2" name="Title 1"/>
          <p:cNvSpPr>
            <a:spLocks noGrp="1"/>
          </p:cNvSpPr>
          <p:nvPr>
            <p:ph type="title"/>
          </p:nvPr>
        </p:nvSpPr>
        <p:spPr/>
        <p:txBody>
          <a:bodyPr/>
          <a:lstStyle/>
          <a:p>
            <a:r>
              <a:rPr lang="en-US" dirty="0"/>
              <a:t>Argument Recovery</a:t>
            </a:r>
            <a:br>
              <a:rPr lang="en-US" dirty="0"/>
            </a:br>
            <a:r>
              <a:rPr lang="en-US" sz="2400" i="1" dirty="0"/>
              <a:t>FAA DER Requirements Peer Review Audit</a:t>
            </a:r>
            <a:endParaRPr lang="en-US" sz="1600" i="1"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53</a:t>
            </a:fld>
            <a:endParaRPr lang="en-US" dirty="0"/>
          </a:p>
        </p:txBody>
      </p:sp>
      <p:pic>
        <p:nvPicPr>
          <p:cNvPr id="1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213" y="1449388"/>
            <a:ext cx="4575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0" y="4962525"/>
            <a:ext cx="9144000" cy="3203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en-US">
              <a:solidFill>
                <a:srgbClr val="FFFFFF"/>
              </a:solidFill>
              <a:latin typeface="Calibri" charset="0"/>
              <a:ea typeface="ＭＳ Ｐゴシック" charset="0"/>
            </a:endParaRPr>
          </a:p>
        </p:txBody>
      </p:sp>
    </p:spTree>
    <p:extLst>
      <p:ext uri="{BB962C8B-B14F-4D97-AF65-F5344CB8AC3E}">
        <p14:creationId xmlns:p14="http://schemas.microsoft.com/office/powerpoint/2010/main" val="193342158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3338"/>
            <a:ext cx="6559550" cy="490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Argument Recovery</a:t>
            </a:r>
            <a:br>
              <a:rPr lang="en-US" dirty="0"/>
            </a:br>
            <a:r>
              <a:rPr lang="en-US" sz="2400" i="1" dirty="0"/>
              <a:t>FAA DER Requirements Peer Review Audit</a:t>
            </a:r>
            <a:endParaRPr lang="en-US" sz="1600" i="1"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54</a:t>
            </a:fld>
            <a:endParaRPr lang="en-US" dirty="0"/>
          </a:p>
        </p:txBody>
      </p:sp>
      <p:cxnSp>
        <p:nvCxnSpPr>
          <p:cNvPr id="8" name="Straight Arrow Connector 7"/>
          <p:cNvCxnSpPr/>
          <p:nvPr/>
        </p:nvCxnSpPr>
        <p:spPr>
          <a:xfrm flipH="1">
            <a:off x="4038601" y="1969532"/>
            <a:ext cx="1676399" cy="1002268"/>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7"/>
          <p:cNvSpPr txBox="1">
            <a:spLocks noChangeArrowheads="1"/>
          </p:cNvSpPr>
          <p:nvPr/>
        </p:nvSpPr>
        <p:spPr bwMode="auto">
          <a:xfrm>
            <a:off x="5248277" y="1600200"/>
            <a:ext cx="11858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eaLnBrk="1" hangingPunct="1"/>
            <a:r>
              <a:rPr lang="en-US" dirty="0" smtClean="0">
                <a:solidFill>
                  <a:schemeClr val="accent2"/>
                </a:solidFill>
              </a:rPr>
              <a:t>Defeater</a:t>
            </a:r>
            <a:endParaRPr lang="en-US" dirty="0">
              <a:solidFill>
                <a:schemeClr val="accent2"/>
              </a:solidFill>
            </a:endParaRPr>
          </a:p>
        </p:txBody>
      </p:sp>
      <p:cxnSp>
        <p:nvCxnSpPr>
          <p:cNvPr id="11" name="Straight Arrow Connector 10"/>
          <p:cNvCxnSpPr/>
          <p:nvPr/>
        </p:nvCxnSpPr>
        <p:spPr>
          <a:xfrm flipH="1">
            <a:off x="6172200" y="2971800"/>
            <a:ext cx="1447800" cy="83820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0"/>
          <p:cNvSpPr txBox="1">
            <a:spLocks noChangeArrowheads="1"/>
          </p:cNvSpPr>
          <p:nvPr/>
        </p:nvSpPr>
        <p:spPr bwMode="auto">
          <a:xfrm>
            <a:off x="6553200" y="2438400"/>
            <a:ext cx="22352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eaLnBrk="1" hangingPunct="1"/>
            <a:r>
              <a:rPr lang="en-US" dirty="0" smtClean="0">
                <a:solidFill>
                  <a:schemeClr val="accent2"/>
                </a:solidFill>
              </a:rPr>
              <a:t>Positive/Negative Pair</a:t>
            </a:r>
            <a:endParaRPr lang="en-US" dirty="0">
              <a:solidFill>
                <a:schemeClr val="accent2"/>
              </a:solidFill>
            </a:endParaRPr>
          </a:p>
        </p:txBody>
      </p:sp>
    </p:spTree>
    <p:extLst>
      <p:ext uri="{BB962C8B-B14F-4D97-AF65-F5344CB8AC3E}">
        <p14:creationId xmlns:p14="http://schemas.microsoft.com/office/powerpoint/2010/main" val="149489836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Study</a:t>
            </a:r>
            <a:br>
              <a:rPr lang="en-US" dirty="0" smtClean="0"/>
            </a:br>
            <a:r>
              <a:rPr lang="en-US" sz="2400" i="1" dirty="0" smtClean="0"/>
              <a:t>NextCAS Delta</a:t>
            </a:r>
            <a:endParaRPr lang="en-US" sz="2400" i="1" dirty="0"/>
          </a:p>
        </p:txBody>
      </p:sp>
      <p:sp>
        <p:nvSpPr>
          <p:cNvPr id="3" name="Content Placeholder 2"/>
          <p:cNvSpPr>
            <a:spLocks noGrp="1"/>
          </p:cNvSpPr>
          <p:nvPr>
            <p:ph sz="quarter" idx="13"/>
          </p:nvPr>
        </p:nvSpPr>
        <p:spPr/>
        <p:txBody>
          <a:bodyPr/>
          <a:lstStyle/>
          <a:p>
            <a:r>
              <a:rPr lang="en-US" dirty="0" smtClean="0"/>
              <a:t>Pending (results in next two weeks)</a:t>
            </a:r>
            <a:endParaRPr lang="en-US"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55</a:t>
            </a:fld>
            <a:endParaRPr lang="en-US" dirty="0"/>
          </a:p>
        </p:txBody>
      </p:sp>
    </p:spTree>
    <p:extLst>
      <p:ext uri="{BB962C8B-B14F-4D97-AF65-F5344CB8AC3E}">
        <p14:creationId xmlns:p14="http://schemas.microsoft.com/office/powerpoint/2010/main" val="193418935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Studies</a:t>
            </a:r>
            <a:br>
              <a:rPr lang="en-US" dirty="0" smtClean="0"/>
            </a:br>
            <a:r>
              <a:rPr lang="en-US" sz="2400" i="1" dirty="0" smtClean="0"/>
              <a:t>Other Lessons Learned</a:t>
            </a:r>
            <a:endParaRPr lang="en-US" i="1" dirty="0"/>
          </a:p>
        </p:txBody>
      </p:sp>
      <p:sp>
        <p:nvSpPr>
          <p:cNvPr id="3" name="Content Placeholder 2"/>
          <p:cNvSpPr>
            <a:spLocks noGrp="1"/>
          </p:cNvSpPr>
          <p:nvPr>
            <p:ph sz="quarter" idx="13"/>
          </p:nvPr>
        </p:nvSpPr>
        <p:spPr/>
        <p:txBody>
          <a:bodyPr/>
          <a:lstStyle/>
          <a:p>
            <a:r>
              <a:rPr lang="en-US" sz="2400" dirty="0" smtClean="0"/>
              <a:t>Argument recorded was </a:t>
            </a:r>
            <a:r>
              <a:rPr lang="en-US" sz="2400" i="1" dirty="0" smtClean="0"/>
              <a:t>real</a:t>
            </a:r>
            <a:r>
              <a:rPr lang="en-US" sz="2400" dirty="0" smtClean="0"/>
              <a:t>:</a:t>
            </a:r>
          </a:p>
          <a:p>
            <a:pPr lvl="1"/>
            <a:r>
              <a:rPr lang="en-US" sz="1800" dirty="0" smtClean="0"/>
              <a:t>Based on domain experts knowledge, experience, processes</a:t>
            </a:r>
          </a:p>
          <a:p>
            <a:pPr lvl="1"/>
            <a:r>
              <a:rPr lang="en-US" sz="1800" dirty="0" smtClean="0"/>
              <a:t>Referred to after initial recording, indicating “ownership”</a:t>
            </a:r>
          </a:p>
          <a:p>
            <a:r>
              <a:rPr lang="en-US" sz="2400" dirty="0" smtClean="0"/>
              <a:t>Argument recovery was </a:t>
            </a:r>
            <a:r>
              <a:rPr lang="en-US" sz="2400" i="1" dirty="0" smtClean="0"/>
              <a:t>complex</a:t>
            </a:r>
            <a:r>
              <a:rPr lang="en-US" sz="2400" dirty="0" smtClean="0"/>
              <a:t>:</a:t>
            </a:r>
          </a:p>
          <a:p>
            <a:pPr lvl="1"/>
            <a:r>
              <a:rPr lang="en-US" sz="1800" dirty="0" smtClean="0"/>
              <a:t>Not until 2</a:t>
            </a:r>
            <a:r>
              <a:rPr lang="en-US" sz="1800" baseline="30000" dirty="0" smtClean="0"/>
              <a:t>nd</a:t>
            </a:r>
            <a:r>
              <a:rPr lang="en-US" sz="1800" dirty="0" smtClean="0"/>
              <a:t> or 3</a:t>
            </a:r>
            <a:r>
              <a:rPr lang="en-US" sz="1800" baseline="30000" dirty="0" smtClean="0"/>
              <a:t>rd</a:t>
            </a:r>
            <a:r>
              <a:rPr lang="en-US" sz="1800" dirty="0" smtClean="0"/>
              <a:t> iteration of review that domain experts felt comfortable challenging material</a:t>
            </a:r>
          </a:p>
          <a:p>
            <a:pPr lvl="1"/>
            <a:r>
              <a:rPr lang="en-US" sz="1800" dirty="0" smtClean="0"/>
              <a:t>Our suggestions set off discussions that eventually led to their requesting changes</a:t>
            </a:r>
          </a:p>
          <a:p>
            <a:r>
              <a:rPr lang="en-US" sz="2400" dirty="0" smtClean="0"/>
              <a:t>Tempting for argument experts to expand scope of argument – </a:t>
            </a:r>
            <a:r>
              <a:rPr lang="en-US" sz="2400" dirty="0"/>
              <a:t>w</a:t>
            </a:r>
            <a:r>
              <a:rPr lang="en-US" sz="2400" dirty="0" smtClean="0"/>
              <a:t>e concluded that this is wrong, at least initially</a:t>
            </a:r>
          </a:p>
          <a:p>
            <a:r>
              <a:rPr lang="en-US" sz="2400" dirty="0" smtClean="0"/>
              <a:t>Domain expert indicated genuine value might accrue when system is headed for certification/flight test approval</a:t>
            </a:r>
          </a:p>
          <a:p>
            <a:pPr lvl="1"/>
            <a:endParaRPr lang="en-US" sz="1800"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56</a:t>
            </a:fld>
            <a:endParaRPr lang="en-US" dirty="0"/>
          </a:p>
        </p:txBody>
      </p:sp>
    </p:spTree>
    <p:extLst>
      <p:ext uri="{BB962C8B-B14F-4D97-AF65-F5344CB8AC3E}">
        <p14:creationId xmlns:p14="http://schemas.microsoft.com/office/powerpoint/2010/main" val="1269167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Studies</a:t>
            </a:r>
            <a:br>
              <a:rPr lang="en-US" dirty="0" smtClean="0"/>
            </a:br>
            <a:r>
              <a:rPr lang="en-US" sz="2400" i="1" dirty="0" smtClean="0"/>
              <a:t>Results Summary</a:t>
            </a:r>
            <a:r>
              <a:rPr lang="en-US" dirty="0" smtClean="0"/>
              <a:t> </a:t>
            </a:r>
            <a:endParaRPr lang="en-US" dirty="0"/>
          </a:p>
        </p:txBody>
      </p:sp>
      <p:sp>
        <p:nvSpPr>
          <p:cNvPr id="3" name="Content Placeholder 2"/>
          <p:cNvSpPr>
            <a:spLocks noGrp="1"/>
          </p:cNvSpPr>
          <p:nvPr>
            <p:ph sz="quarter" idx="13"/>
          </p:nvPr>
        </p:nvSpPr>
        <p:spPr/>
        <p:txBody>
          <a:bodyPr/>
          <a:lstStyle/>
          <a:p>
            <a:pPr lvl="1"/>
            <a:r>
              <a:rPr lang="en-US" dirty="0" smtClean="0"/>
              <a:t>What do domain experts want to assure?</a:t>
            </a:r>
          </a:p>
          <a:p>
            <a:pPr lvl="2"/>
            <a:r>
              <a:rPr lang="en-US" dirty="0" smtClean="0">
                <a:solidFill>
                  <a:srgbClr val="00B050"/>
                </a:solidFill>
              </a:rPr>
              <a:t>Simulation is fit for flight </a:t>
            </a:r>
            <a:r>
              <a:rPr lang="en-US" dirty="0" smtClean="0">
                <a:solidFill>
                  <a:srgbClr val="00B050"/>
                </a:solidFill>
              </a:rPr>
              <a:t>test</a:t>
            </a:r>
            <a:endParaRPr lang="en-US" dirty="0" smtClean="0">
              <a:solidFill>
                <a:srgbClr val="00B050"/>
              </a:solidFill>
            </a:endParaRPr>
          </a:p>
          <a:p>
            <a:pPr lvl="2"/>
            <a:r>
              <a:rPr lang="en-US" dirty="0">
                <a:solidFill>
                  <a:srgbClr val="00B050"/>
                </a:solidFill>
              </a:rPr>
              <a:t>F</a:t>
            </a:r>
            <a:r>
              <a:rPr lang="en-US" dirty="0" smtClean="0">
                <a:solidFill>
                  <a:srgbClr val="00B050"/>
                </a:solidFill>
              </a:rPr>
              <a:t>light test will be safe</a:t>
            </a:r>
          </a:p>
          <a:p>
            <a:pPr lvl="1"/>
            <a:r>
              <a:rPr lang="en-US" dirty="0"/>
              <a:t>Can one capture domain knowledge?</a:t>
            </a:r>
          </a:p>
          <a:p>
            <a:pPr lvl="2"/>
            <a:r>
              <a:rPr lang="en-US" dirty="0" smtClean="0"/>
              <a:t>Arguments: </a:t>
            </a:r>
            <a:r>
              <a:rPr lang="en-US" dirty="0" smtClean="0">
                <a:solidFill>
                  <a:srgbClr val="00B050"/>
                </a:solidFill>
              </a:rPr>
              <a:t>Yes</a:t>
            </a:r>
            <a:endParaRPr lang="en-US" dirty="0">
              <a:solidFill>
                <a:srgbClr val="00B050"/>
              </a:solidFill>
            </a:endParaRPr>
          </a:p>
          <a:p>
            <a:pPr lvl="2"/>
            <a:r>
              <a:rPr lang="en-US" dirty="0" smtClean="0"/>
              <a:t>Processes: </a:t>
            </a:r>
            <a:r>
              <a:rPr lang="en-US" dirty="0" smtClean="0">
                <a:solidFill>
                  <a:srgbClr val="00B050"/>
                </a:solidFill>
              </a:rPr>
              <a:t>Yes (they wrote plans and process </a:t>
            </a:r>
            <a:r>
              <a:rPr lang="en-US" dirty="0" smtClean="0">
                <a:solidFill>
                  <a:srgbClr val="00B050"/>
                </a:solidFill>
              </a:rPr>
              <a:t>docs)</a:t>
            </a:r>
            <a:endParaRPr lang="en-US" dirty="0" smtClean="0">
              <a:solidFill>
                <a:srgbClr val="00B050"/>
              </a:solidFill>
            </a:endParaRPr>
          </a:p>
          <a:p>
            <a:pPr lvl="1"/>
            <a:r>
              <a:rPr lang="en-US" dirty="0"/>
              <a:t>Can one build meaningful assurance arguments from domain argument fragments? </a:t>
            </a:r>
            <a:r>
              <a:rPr lang="en-US" dirty="0">
                <a:solidFill>
                  <a:srgbClr val="00B050"/>
                </a:solidFill>
              </a:rPr>
              <a:t>Yes</a:t>
            </a:r>
            <a:endParaRPr lang="en-US" dirty="0">
              <a:solidFill>
                <a:srgbClr val="CCFFCC"/>
              </a:solidFill>
            </a:endParaRPr>
          </a:p>
          <a:p>
            <a:pPr lvl="2"/>
            <a:r>
              <a:rPr lang="en-US" dirty="0">
                <a:solidFill>
                  <a:srgbClr val="00B050"/>
                </a:solidFill>
              </a:rPr>
              <a:t>Fit for flight test was built as an overarching argument</a:t>
            </a:r>
          </a:p>
          <a:p>
            <a:pPr lvl="2"/>
            <a:r>
              <a:rPr lang="en-US" dirty="0">
                <a:solidFill>
                  <a:srgbClr val="00B050"/>
                </a:solidFill>
              </a:rPr>
              <a:t>Recovered arguments </a:t>
            </a:r>
            <a:r>
              <a:rPr lang="en-US" dirty="0" smtClean="0">
                <a:solidFill>
                  <a:srgbClr val="00B050"/>
                </a:solidFill>
              </a:rPr>
              <a:t>referred </a:t>
            </a:r>
            <a:r>
              <a:rPr lang="en-US" dirty="0">
                <a:solidFill>
                  <a:srgbClr val="00B050"/>
                </a:solidFill>
              </a:rPr>
              <a:t>back to </a:t>
            </a:r>
            <a:r>
              <a:rPr lang="en-US" dirty="0" smtClean="0">
                <a:solidFill>
                  <a:srgbClr val="00B050"/>
                </a:solidFill>
              </a:rPr>
              <a:t>it</a:t>
            </a:r>
            <a:endParaRPr lang="en-US" dirty="0">
              <a:solidFill>
                <a:srgbClr val="00B050"/>
              </a:solidFill>
            </a:endParaRPr>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57</a:t>
            </a:fld>
            <a:endParaRPr lang="en-US" dirty="0"/>
          </a:p>
        </p:txBody>
      </p:sp>
    </p:spTree>
    <p:extLst>
      <p:ext uri="{BB962C8B-B14F-4D97-AF65-F5344CB8AC3E}">
        <p14:creationId xmlns:p14="http://schemas.microsoft.com/office/powerpoint/2010/main" val="34519300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Studies</a:t>
            </a:r>
            <a:br>
              <a:rPr lang="en-US" dirty="0" smtClean="0"/>
            </a:br>
            <a:r>
              <a:rPr lang="en-US" sz="2400" i="1" dirty="0" smtClean="0"/>
              <a:t>Results Summary</a:t>
            </a:r>
            <a:r>
              <a:rPr lang="en-US" dirty="0" smtClean="0"/>
              <a:t> </a:t>
            </a:r>
            <a:endParaRPr lang="en-US" dirty="0"/>
          </a:p>
        </p:txBody>
      </p:sp>
      <p:sp>
        <p:nvSpPr>
          <p:cNvPr id="3" name="Content Placeholder 2"/>
          <p:cNvSpPr>
            <a:spLocks noGrp="1"/>
          </p:cNvSpPr>
          <p:nvPr>
            <p:ph sz="quarter" idx="13"/>
          </p:nvPr>
        </p:nvSpPr>
        <p:spPr/>
        <p:txBody>
          <a:bodyPr/>
          <a:lstStyle/>
          <a:p>
            <a:r>
              <a:rPr lang="en-US" dirty="0" smtClean="0"/>
              <a:t>What are the characteristics of domain arguments and processes?</a:t>
            </a:r>
          </a:p>
          <a:p>
            <a:pPr lvl="2"/>
            <a:r>
              <a:rPr lang="en-US" dirty="0" smtClean="0">
                <a:solidFill>
                  <a:srgbClr val="00B050"/>
                </a:solidFill>
              </a:rPr>
              <a:t>Flat</a:t>
            </a:r>
          </a:p>
          <a:p>
            <a:pPr lvl="2"/>
            <a:r>
              <a:rPr lang="en-US" dirty="0" smtClean="0">
                <a:solidFill>
                  <a:srgbClr val="00B050"/>
                </a:solidFill>
              </a:rPr>
              <a:t>Often tied to process</a:t>
            </a:r>
          </a:p>
          <a:p>
            <a:pPr lvl="2"/>
            <a:r>
              <a:rPr lang="en-US" dirty="0" smtClean="0">
                <a:solidFill>
                  <a:srgbClr val="00B050"/>
                </a:solidFill>
              </a:rPr>
              <a:t>Interesting narrative structures</a:t>
            </a:r>
          </a:p>
          <a:p>
            <a:pPr lvl="2"/>
            <a:r>
              <a:rPr lang="en-US" dirty="0" smtClean="0">
                <a:solidFill>
                  <a:srgbClr val="00B050"/>
                </a:solidFill>
              </a:rPr>
              <a:t>Interesting strategies</a:t>
            </a:r>
          </a:p>
          <a:p>
            <a:pPr lvl="2"/>
            <a:r>
              <a:rPr lang="en-US" dirty="0" smtClean="0">
                <a:solidFill>
                  <a:srgbClr val="00B050"/>
                </a:solidFill>
              </a:rPr>
              <a:t>Constructs such as defeaters</a:t>
            </a:r>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58</a:t>
            </a:fld>
            <a:endParaRPr lang="en-US" dirty="0"/>
          </a:p>
        </p:txBody>
      </p:sp>
    </p:spTree>
    <p:extLst>
      <p:ext uri="{BB962C8B-B14F-4D97-AF65-F5344CB8AC3E}">
        <p14:creationId xmlns:p14="http://schemas.microsoft.com/office/powerpoint/2010/main" val="119293934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Empirical Studies</a:t>
            </a:r>
            <a:br>
              <a:rPr lang="en-US" dirty="0" smtClean="0"/>
            </a:br>
            <a:r>
              <a:rPr lang="en-US" sz="2400" i="1" dirty="0" smtClean="0"/>
              <a:t>Results Summary</a:t>
            </a:r>
            <a:r>
              <a:rPr lang="en-US" dirty="0" smtClean="0"/>
              <a:t> </a:t>
            </a:r>
            <a:endParaRPr lang="en-US" dirty="0"/>
          </a:p>
        </p:txBody>
      </p:sp>
      <p:sp>
        <p:nvSpPr>
          <p:cNvPr id="3" name="Content Placeholder 2"/>
          <p:cNvSpPr>
            <a:spLocks noGrp="1"/>
          </p:cNvSpPr>
          <p:nvPr>
            <p:ph sz="quarter" idx="13"/>
          </p:nvPr>
        </p:nvSpPr>
        <p:spPr>
          <a:xfrm>
            <a:off x="457200" y="1447800"/>
            <a:ext cx="8229600" cy="4168775"/>
          </a:xfrm>
        </p:spPr>
        <p:txBody>
          <a:bodyPr/>
          <a:lstStyle/>
          <a:p>
            <a:r>
              <a:rPr lang="en-US" dirty="0" smtClean="0"/>
              <a:t>CLASS 3 Feasibility</a:t>
            </a:r>
          </a:p>
          <a:p>
            <a:pPr lvl="1"/>
            <a:r>
              <a:rPr lang="en-US" dirty="0" smtClean="0">
                <a:solidFill>
                  <a:srgbClr val="00B050"/>
                </a:solidFill>
              </a:rPr>
              <a:t>Arguments can be recovered and improved</a:t>
            </a:r>
          </a:p>
          <a:p>
            <a:pPr lvl="1"/>
            <a:r>
              <a:rPr lang="en-US" dirty="0" smtClean="0">
                <a:solidFill>
                  <a:srgbClr val="00B050"/>
                </a:solidFill>
              </a:rPr>
              <a:t>The fragments can be put together</a:t>
            </a:r>
          </a:p>
          <a:p>
            <a:pPr lvl="1"/>
            <a:r>
              <a:rPr lang="en-US" dirty="0" smtClean="0"/>
              <a:t>Operation &amp; Maintenance and Retirement were not considered in this feasibility study.</a:t>
            </a:r>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59</a:t>
            </a:fld>
            <a:endParaRPr lang="en-US" dirty="0"/>
          </a:p>
        </p:txBody>
      </p:sp>
    </p:spTree>
    <p:extLst>
      <p:ext uri="{BB962C8B-B14F-4D97-AF65-F5344CB8AC3E}">
        <p14:creationId xmlns:p14="http://schemas.microsoft.com/office/powerpoint/2010/main" val="107904654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CLASS Overview</a:t>
            </a:r>
            <a:endParaRPr lang="en-US" dirty="0"/>
          </a:p>
        </p:txBody>
      </p:sp>
      <p:sp>
        <p:nvSpPr>
          <p:cNvPr id="8" name="Text Placeholder 7"/>
          <p:cNvSpPr>
            <a:spLocks noGrp="1"/>
          </p:cNvSpPr>
          <p:nvPr>
            <p:ph type="body" idx="1"/>
          </p:nvPr>
        </p:nvSpPr>
        <p:spPr/>
        <p:txBody>
          <a:bodyPr/>
          <a:lstStyle/>
          <a:p>
            <a:endParaRPr lang="en-US" dirty="0"/>
          </a:p>
        </p:txBody>
      </p:sp>
      <p:sp>
        <p:nvSpPr>
          <p:cNvPr id="2" name="Date Placeholder 1"/>
          <p:cNvSpPr>
            <a:spLocks noGrp="1"/>
          </p:cNvSpPr>
          <p:nvPr>
            <p:ph type="dt" sz="half" idx="10"/>
          </p:nvPr>
        </p:nvSpPr>
        <p:spPr/>
        <p:txBody>
          <a:bodyPr/>
          <a:lstStyle/>
          <a:p>
            <a:pPr>
              <a:defRPr/>
            </a:pPr>
            <a:r>
              <a:rPr lang="en-US" smtClean="0"/>
              <a:t>4/27/2016</a:t>
            </a:r>
            <a:endParaRPr lang="en-US"/>
          </a:p>
        </p:txBody>
      </p:sp>
      <p:sp>
        <p:nvSpPr>
          <p:cNvPr id="3" name="Footer Placeholder 2"/>
          <p:cNvSpPr>
            <a:spLocks noGrp="1"/>
          </p:cNvSpPr>
          <p:nvPr>
            <p:ph type="ftr" sz="quarter" idx="11"/>
          </p:nvPr>
        </p:nvSpPr>
        <p:spPr/>
        <p:txBody>
          <a:bodyPr/>
          <a:lstStyle/>
          <a:p>
            <a:pPr>
              <a:defRPr/>
            </a:pPr>
            <a:r>
              <a:rPr lang="en-US" smtClean="0"/>
              <a:t>CLASS - Final Report   © Dependable Computing LLC 2016</a:t>
            </a:r>
            <a:endParaRPr lang="en-US"/>
          </a:p>
        </p:txBody>
      </p:sp>
      <p:sp>
        <p:nvSpPr>
          <p:cNvPr id="9" name="Slide Number Placeholder 8"/>
          <p:cNvSpPr>
            <a:spLocks noGrp="1"/>
          </p:cNvSpPr>
          <p:nvPr>
            <p:ph type="sldNum" sz="quarter" idx="12"/>
          </p:nvPr>
        </p:nvSpPr>
        <p:spPr/>
        <p:txBody>
          <a:bodyPr/>
          <a:lstStyle/>
          <a:p>
            <a:pPr>
              <a:defRPr/>
            </a:pPr>
            <a:fld id="{28B1E3D5-0DBD-814A-BFB9-38CAC18AA871}" type="slidenum">
              <a:rPr lang="en-US" smtClean="0"/>
              <a:pPr>
                <a:defRPr/>
              </a:pPr>
              <a:t>6</a:t>
            </a:fld>
            <a:endParaRPr lang="en-US"/>
          </a:p>
        </p:txBody>
      </p:sp>
    </p:spTree>
    <p:extLst>
      <p:ext uri="{BB962C8B-B14F-4D97-AF65-F5344CB8AC3E}">
        <p14:creationId xmlns:p14="http://schemas.microsoft.com/office/powerpoint/2010/main" val="201612102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Rationalized Standards</a:t>
            </a:r>
            <a:endParaRPr lang="en-US" dirty="0"/>
          </a:p>
        </p:txBody>
      </p:sp>
      <p:sp>
        <p:nvSpPr>
          <p:cNvPr id="8" name="Text Placeholder 7"/>
          <p:cNvSpPr>
            <a:spLocks noGrp="1"/>
          </p:cNvSpPr>
          <p:nvPr>
            <p:ph type="body" idx="1"/>
          </p:nvPr>
        </p:nvSpPr>
        <p:spPr/>
        <p:txBody>
          <a:bodyPr/>
          <a:lstStyle/>
          <a:p>
            <a:endParaRPr lang="en-US" dirty="0"/>
          </a:p>
        </p:txBody>
      </p:sp>
      <p:sp>
        <p:nvSpPr>
          <p:cNvPr id="2" name="Date Placeholder 1"/>
          <p:cNvSpPr>
            <a:spLocks noGrp="1"/>
          </p:cNvSpPr>
          <p:nvPr>
            <p:ph type="dt" sz="half" idx="10"/>
          </p:nvPr>
        </p:nvSpPr>
        <p:spPr/>
        <p:txBody>
          <a:bodyPr/>
          <a:lstStyle/>
          <a:p>
            <a:pPr>
              <a:defRPr/>
            </a:pPr>
            <a:r>
              <a:rPr lang="en-US" smtClean="0"/>
              <a:t>4/27/2016</a:t>
            </a:r>
            <a:endParaRPr lang="en-US"/>
          </a:p>
        </p:txBody>
      </p:sp>
      <p:sp>
        <p:nvSpPr>
          <p:cNvPr id="3" name="Footer Placeholder 2"/>
          <p:cNvSpPr>
            <a:spLocks noGrp="1"/>
          </p:cNvSpPr>
          <p:nvPr>
            <p:ph type="ftr" sz="quarter" idx="11"/>
          </p:nvPr>
        </p:nvSpPr>
        <p:spPr/>
        <p:txBody>
          <a:bodyPr/>
          <a:lstStyle/>
          <a:p>
            <a:pPr>
              <a:defRPr/>
            </a:pPr>
            <a:r>
              <a:rPr lang="en-US" smtClean="0"/>
              <a:t>CLASS - Final Report   © Dependable Computing LLC 2016</a:t>
            </a:r>
            <a:endParaRPr lang="en-US"/>
          </a:p>
        </p:txBody>
      </p:sp>
      <p:sp>
        <p:nvSpPr>
          <p:cNvPr id="9" name="Slide Number Placeholder 8"/>
          <p:cNvSpPr>
            <a:spLocks noGrp="1"/>
          </p:cNvSpPr>
          <p:nvPr>
            <p:ph type="sldNum" sz="quarter" idx="12"/>
          </p:nvPr>
        </p:nvSpPr>
        <p:spPr/>
        <p:txBody>
          <a:bodyPr/>
          <a:lstStyle/>
          <a:p>
            <a:pPr>
              <a:defRPr/>
            </a:pPr>
            <a:fld id="{28B1E3D5-0DBD-814A-BFB9-38CAC18AA871}" type="slidenum">
              <a:rPr lang="en-US" smtClean="0"/>
              <a:pPr>
                <a:defRPr/>
              </a:pPr>
              <a:t>60</a:t>
            </a:fld>
            <a:endParaRPr lang="en-US"/>
          </a:p>
        </p:txBody>
      </p:sp>
    </p:spTree>
    <p:extLst>
      <p:ext uri="{BB962C8B-B14F-4D97-AF65-F5344CB8AC3E}">
        <p14:creationId xmlns:p14="http://schemas.microsoft.com/office/powerpoint/2010/main" val="138145332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CLASS And Standards</a:t>
            </a:r>
            <a:endParaRPr lang="en-US" dirty="0"/>
          </a:p>
        </p:txBody>
      </p:sp>
      <p:sp>
        <p:nvSpPr>
          <p:cNvPr id="8" name="Content Placeholder 7"/>
          <p:cNvSpPr>
            <a:spLocks noGrp="1"/>
          </p:cNvSpPr>
          <p:nvPr>
            <p:ph sz="quarter" idx="13"/>
          </p:nvPr>
        </p:nvSpPr>
        <p:spPr/>
        <p:txBody>
          <a:bodyPr/>
          <a:lstStyle/>
          <a:p>
            <a:r>
              <a:rPr lang="en-US" sz="2400" dirty="0" smtClean="0"/>
              <a:t>Standards have:</a:t>
            </a:r>
          </a:p>
          <a:p>
            <a:pPr lvl="1"/>
            <a:r>
              <a:rPr lang="en-US" sz="1800" dirty="0"/>
              <a:t>S</a:t>
            </a:r>
            <a:r>
              <a:rPr lang="en-US" sz="1800" dirty="0" smtClean="0"/>
              <a:t>erved the community well</a:t>
            </a:r>
          </a:p>
          <a:p>
            <a:pPr lvl="1"/>
            <a:r>
              <a:rPr lang="en-US" sz="1800" dirty="0" smtClean="0"/>
              <a:t>Been criticized by the community</a:t>
            </a:r>
          </a:p>
          <a:p>
            <a:r>
              <a:rPr lang="en-US" sz="2400" dirty="0" smtClean="0"/>
              <a:t>An examination of existing standards reveals:</a:t>
            </a:r>
          </a:p>
          <a:p>
            <a:pPr lvl="1"/>
            <a:r>
              <a:rPr lang="en-US" sz="1800" dirty="0" smtClean="0"/>
              <a:t>Conformance does not imply useful system properties</a:t>
            </a:r>
          </a:p>
          <a:p>
            <a:pPr lvl="1"/>
            <a:r>
              <a:rPr lang="en-US" sz="1800" dirty="0" smtClean="0"/>
              <a:t>A lot of clarification post deployment</a:t>
            </a:r>
          </a:p>
          <a:p>
            <a:pPr lvl="1"/>
            <a:r>
              <a:rPr lang="en-US" sz="1800" dirty="0" smtClean="0"/>
              <a:t>Static content that is difficult to maintain</a:t>
            </a:r>
          </a:p>
          <a:p>
            <a:r>
              <a:rPr lang="en-US" sz="2400" dirty="0" smtClean="0"/>
              <a:t>CLASS benefits from including standards:</a:t>
            </a:r>
          </a:p>
          <a:p>
            <a:pPr lvl="1"/>
            <a:r>
              <a:rPr lang="en-US" sz="1800" dirty="0" smtClean="0"/>
              <a:t>Standards fit well in the framework of the CRR</a:t>
            </a:r>
          </a:p>
          <a:p>
            <a:pPr lvl="1"/>
            <a:r>
              <a:rPr lang="en-US" sz="1800" dirty="0" smtClean="0"/>
              <a:t>Could use existing standards as resources</a:t>
            </a:r>
          </a:p>
          <a:p>
            <a:r>
              <a:rPr lang="en-US" sz="2400" dirty="0" smtClean="0"/>
              <a:t>But:</a:t>
            </a:r>
          </a:p>
          <a:p>
            <a:pPr marL="0" lvl="1" indent="0" algn="ctr">
              <a:buNone/>
            </a:pPr>
            <a:r>
              <a:rPr lang="en-US" b="1" i="1" dirty="0"/>
              <a:t>B</a:t>
            </a:r>
            <a:r>
              <a:rPr lang="en-US" b="1" i="1" dirty="0" smtClean="0"/>
              <a:t>etter standard concept suggested by CLASS</a:t>
            </a:r>
          </a:p>
          <a:p>
            <a:pPr lvl="1"/>
            <a:endParaRPr lang="en-US" sz="1800" dirty="0" smtClean="0"/>
          </a:p>
          <a:p>
            <a:pPr lvl="1"/>
            <a:endParaRPr lang="en-US" sz="1800" dirty="0"/>
          </a:p>
        </p:txBody>
      </p:sp>
      <p:sp>
        <p:nvSpPr>
          <p:cNvPr id="4" name="Date Placeholder 3"/>
          <p:cNvSpPr>
            <a:spLocks noGrp="1"/>
          </p:cNvSpPr>
          <p:nvPr>
            <p:ph type="dt" sz="half" idx="14"/>
          </p:nvPr>
        </p:nvSpPr>
        <p:spPr/>
        <p:txBody>
          <a:bodyPr/>
          <a:lstStyle/>
          <a:p>
            <a:pPr>
              <a:defRPr/>
            </a:pPr>
            <a:r>
              <a:rPr lang="en-US" smtClean="0"/>
              <a:t>4/27/2016</a:t>
            </a:r>
            <a:endParaRPr lang="en-US"/>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28B1E3D5-0DBD-814A-BFB9-38CAC18AA871}" type="slidenum">
              <a:rPr lang="en-US" smtClean="0"/>
              <a:pPr>
                <a:defRPr/>
              </a:pPr>
              <a:t>61</a:t>
            </a:fld>
            <a:endParaRPr lang="en-US"/>
          </a:p>
        </p:txBody>
      </p:sp>
    </p:spTree>
    <p:extLst>
      <p:ext uri="{BB962C8B-B14F-4D97-AF65-F5344CB8AC3E}">
        <p14:creationId xmlns:p14="http://schemas.microsoft.com/office/powerpoint/2010/main" val="265426075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429000" y="1295401"/>
            <a:ext cx="5562600" cy="4114800"/>
          </a:xfrm>
          <a:prstGeom prst="roundRect">
            <a:avLst/>
          </a:prstGeom>
          <a:solidFill>
            <a:schemeClr val="accent2">
              <a:lumMod val="60000"/>
              <a:lumOff val="40000"/>
            </a:schemeClr>
          </a:solidFill>
          <a:ln w="19050" cmpd="sng">
            <a:solidFill>
              <a:srgbClr val="445A7A"/>
            </a:solidFill>
            <a:prstDash val="lgDash"/>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i="1" dirty="0" smtClean="0">
                <a:solidFill>
                  <a:srgbClr val="000000"/>
                </a:solidFill>
              </a:rPr>
              <a:t>Electronic Data Infrastructure</a:t>
            </a:r>
          </a:p>
        </p:txBody>
      </p:sp>
      <p:sp>
        <p:nvSpPr>
          <p:cNvPr id="2" name="Title 1"/>
          <p:cNvSpPr>
            <a:spLocks noGrp="1"/>
          </p:cNvSpPr>
          <p:nvPr>
            <p:ph type="title"/>
          </p:nvPr>
        </p:nvSpPr>
        <p:spPr/>
        <p:txBody>
          <a:bodyPr/>
          <a:lstStyle/>
          <a:p>
            <a:r>
              <a:rPr lang="en-US" dirty="0" smtClean="0"/>
              <a:t>Standards And Knowledge</a:t>
            </a:r>
            <a:endParaRPr lang="en-US" dirty="0"/>
          </a:p>
        </p:txBody>
      </p:sp>
      <p:sp>
        <p:nvSpPr>
          <p:cNvPr id="3" name="Content Placeholder 2"/>
          <p:cNvSpPr>
            <a:spLocks noGrp="1"/>
          </p:cNvSpPr>
          <p:nvPr>
            <p:ph sz="quarter" idx="13"/>
          </p:nvPr>
        </p:nvSpPr>
        <p:spPr>
          <a:xfrm>
            <a:off x="152400" y="1560379"/>
            <a:ext cx="3048000" cy="2935422"/>
          </a:xfrm>
        </p:spPr>
        <p:txBody>
          <a:bodyPr/>
          <a:lstStyle/>
          <a:p>
            <a:r>
              <a:rPr lang="en-US" sz="2000" dirty="0" smtClean="0"/>
              <a:t>Standards are knowledge repositories</a:t>
            </a:r>
          </a:p>
          <a:p>
            <a:r>
              <a:rPr lang="en-US" sz="2000" dirty="0" smtClean="0"/>
              <a:t>But they lack:</a:t>
            </a:r>
          </a:p>
          <a:p>
            <a:pPr lvl="1"/>
            <a:r>
              <a:rPr lang="en-US" sz="1800" dirty="0" smtClean="0"/>
              <a:t>Dynamic response to new knowledge</a:t>
            </a:r>
          </a:p>
          <a:p>
            <a:pPr lvl="1"/>
            <a:r>
              <a:rPr lang="en-US" sz="1800" dirty="0" smtClean="0"/>
              <a:t>Rationale for content</a:t>
            </a:r>
          </a:p>
          <a:p>
            <a:pPr lvl="1"/>
            <a:r>
              <a:rPr lang="en-US" sz="1800" dirty="0" smtClean="0"/>
              <a:t>Explicit support for discussion</a:t>
            </a:r>
          </a:p>
          <a:p>
            <a:pPr lvl="1"/>
            <a:r>
              <a:rPr lang="en-US" sz="1800" dirty="0" smtClean="0"/>
              <a:t>Links to experience repositories</a:t>
            </a:r>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62</a:t>
            </a:fld>
            <a:endParaRPr lang="en-US" dirty="0"/>
          </a:p>
        </p:txBody>
      </p:sp>
      <p:sp>
        <p:nvSpPr>
          <p:cNvPr id="8" name="Document 7"/>
          <p:cNvSpPr/>
          <p:nvPr/>
        </p:nvSpPr>
        <p:spPr>
          <a:xfrm>
            <a:off x="5334001" y="3124200"/>
            <a:ext cx="1371600" cy="1066800"/>
          </a:xfrm>
          <a:prstGeom prst="flowChartDocument">
            <a:avLst/>
          </a:prstGeom>
          <a:solidFill>
            <a:schemeClr val="bg1">
              <a:lumMod val="85000"/>
            </a:schemeClr>
          </a:solidFill>
          <a:ln>
            <a:solidFill>
              <a:schemeClr val="tx1"/>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rgbClr val="000000"/>
                </a:solidFill>
              </a:rPr>
              <a:t>Standard</a:t>
            </a:r>
          </a:p>
          <a:p>
            <a:pPr algn="ctr"/>
            <a:r>
              <a:rPr lang="en-US" sz="1400" dirty="0" smtClean="0">
                <a:solidFill>
                  <a:srgbClr val="000000"/>
                </a:solidFill>
              </a:rPr>
              <a:t>[</a:t>
            </a:r>
            <a:r>
              <a:rPr lang="en-US" sz="1400" i="1" dirty="0" smtClean="0">
                <a:solidFill>
                  <a:srgbClr val="000000"/>
                </a:solidFill>
              </a:rPr>
              <a:t>Rationale</a:t>
            </a:r>
            <a:r>
              <a:rPr lang="en-US" sz="1400" dirty="0" smtClean="0">
                <a:solidFill>
                  <a:srgbClr val="000000"/>
                </a:solidFill>
              </a:rPr>
              <a:t>]</a:t>
            </a:r>
            <a:endParaRPr lang="en-US" sz="2000" dirty="0" smtClean="0">
              <a:solidFill>
                <a:srgbClr val="000000"/>
              </a:solidFill>
            </a:endParaRPr>
          </a:p>
        </p:txBody>
      </p:sp>
      <p:sp>
        <p:nvSpPr>
          <p:cNvPr id="9" name="Multidocument 8"/>
          <p:cNvSpPr/>
          <p:nvPr/>
        </p:nvSpPr>
        <p:spPr>
          <a:xfrm>
            <a:off x="3657601" y="3035166"/>
            <a:ext cx="1333500" cy="1219200"/>
          </a:xfrm>
          <a:prstGeom prst="flowChartMultidocument">
            <a:avLst/>
          </a:prstGeom>
          <a:solidFill>
            <a:schemeClr val="bg1">
              <a:lumMod val="85000"/>
            </a:schemeClr>
          </a:solidFill>
          <a:ln>
            <a:solidFill>
              <a:schemeClr val="tx1"/>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rgbClr val="000000"/>
                </a:solidFill>
              </a:rPr>
              <a:t>Support Documents</a:t>
            </a:r>
          </a:p>
        </p:txBody>
      </p:sp>
      <p:cxnSp>
        <p:nvCxnSpPr>
          <p:cNvPr id="11" name="Straight Arrow Connector 10"/>
          <p:cNvCxnSpPr>
            <a:stCxn id="37" idx="3"/>
            <a:endCxn id="8" idx="0"/>
          </p:cNvCxnSpPr>
          <p:nvPr/>
        </p:nvCxnSpPr>
        <p:spPr>
          <a:xfrm>
            <a:off x="6019801" y="2806566"/>
            <a:ext cx="0" cy="317634"/>
          </a:xfrm>
          <a:prstGeom prst="straightConnector1">
            <a:avLst/>
          </a:prstGeom>
          <a:ln>
            <a:solidFill>
              <a:srgbClr val="445A7A"/>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3"/>
            <a:endCxn id="8" idx="1"/>
          </p:cNvCxnSpPr>
          <p:nvPr/>
        </p:nvCxnSpPr>
        <p:spPr>
          <a:xfrm>
            <a:off x="4991101" y="3644766"/>
            <a:ext cx="342900" cy="12834"/>
          </a:xfrm>
          <a:prstGeom prst="straightConnector1">
            <a:avLst/>
          </a:prstGeom>
          <a:ln>
            <a:solidFill>
              <a:srgbClr val="445A7A"/>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8" idx="2"/>
            <a:endCxn id="31" idx="1"/>
          </p:cNvCxnSpPr>
          <p:nvPr/>
        </p:nvCxnSpPr>
        <p:spPr>
          <a:xfrm>
            <a:off x="6019801" y="4120473"/>
            <a:ext cx="0" cy="251204"/>
          </a:xfrm>
          <a:prstGeom prst="straightConnector1">
            <a:avLst/>
          </a:prstGeom>
          <a:ln>
            <a:solidFill>
              <a:srgbClr val="445A7A"/>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7467601" y="4407006"/>
            <a:ext cx="1371600" cy="762000"/>
          </a:xfrm>
          <a:prstGeom prst="rect">
            <a:avLst/>
          </a:prstGeom>
          <a:solidFill>
            <a:srgbClr val="D9D9D9"/>
          </a:solidFill>
          <a:ln>
            <a:solidFill>
              <a:srgbClr val="445A7A"/>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rgbClr val="000000"/>
                </a:solidFill>
              </a:rPr>
              <a:t>Community &amp; Regulator Analysis </a:t>
            </a:r>
          </a:p>
        </p:txBody>
      </p:sp>
      <p:sp>
        <p:nvSpPr>
          <p:cNvPr id="30" name="Document 29"/>
          <p:cNvSpPr/>
          <p:nvPr/>
        </p:nvSpPr>
        <p:spPr>
          <a:xfrm>
            <a:off x="7467601" y="3263766"/>
            <a:ext cx="1371600" cy="762000"/>
          </a:xfrm>
          <a:prstGeom prst="flowChartDocument">
            <a:avLst/>
          </a:prstGeom>
          <a:solidFill>
            <a:schemeClr val="bg1">
              <a:lumMod val="85000"/>
            </a:schemeClr>
          </a:solidFill>
          <a:ln>
            <a:solidFill>
              <a:schemeClr val="tx1"/>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rgbClr val="000000"/>
                </a:solidFill>
              </a:rPr>
              <a:t>Approved Update</a:t>
            </a:r>
          </a:p>
        </p:txBody>
      </p:sp>
      <p:sp>
        <p:nvSpPr>
          <p:cNvPr id="31" name="Can 30"/>
          <p:cNvSpPr/>
          <p:nvPr/>
        </p:nvSpPr>
        <p:spPr>
          <a:xfrm>
            <a:off x="5334001" y="4371677"/>
            <a:ext cx="1371600" cy="873289"/>
          </a:xfrm>
          <a:prstGeom prst="can">
            <a:avLst/>
          </a:prstGeom>
          <a:solidFill>
            <a:srgbClr val="D9D9D9"/>
          </a:solidFill>
          <a:ln>
            <a:solidFill>
              <a:srgbClr val="445A7A"/>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rgbClr val="000000"/>
                </a:solidFill>
              </a:rPr>
              <a:t>Community Experience</a:t>
            </a:r>
          </a:p>
        </p:txBody>
      </p:sp>
      <p:sp>
        <p:nvSpPr>
          <p:cNvPr id="37" name="Can 36"/>
          <p:cNvSpPr/>
          <p:nvPr/>
        </p:nvSpPr>
        <p:spPr>
          <a:xfrm>
            <a:off x="5334001" y="1933277"/>
            <a:ext cx="1371600" cy="873289"/>
          </a:xfrm>
          <a:prstGeom prst="can">
            <a:avLst/>
          </a:prstGeom>
          <a:solidFill>
            <a:srgbClr val="D9D9D9"/>
          </a:solidFill>
          <a:ln>
            <a:solidFill>
              <a:srgbClr val="445A7A"/>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rgbClr val="000000"/>
                </a:solidFill>
              </a:rPr>
              <a:t>Community </a:t>
            </a:r>
            <a:r>
              <a:rPr lang="en-US" sz="1400" dirty="0" smtClean="0">
                <a:solidFill>
                  <a:srgbClr val="000000"/>
                </a:solidFill>
              </a:rPr>
              <a:t>Knowledge</a:t>
            </a:r>
            <a:endParaRPr lang="en-US" sz="1400" dirty="0">
              <a:solidFill>
                <a:srgbClr val="000000"/>
              </a:solidFill>
            </a:endParaRPr>
          </a:p>
        </p:txBody>
      </p:sp>
      <p:cxnSp>
        <p:nvCxnSpPr>
          <p:cNvPr id="41" name="Straight Arrow Connector 40"/>
          <p:cNvCxnSpPr>
            <a:stCxn id="31" idx="4"/>
            <a:endCxn id="29" idx="1"/>
          </p:cNvCxnSpPr>
          <p:nvPr/>
        </p:nvCxnSpPr>
        <p:spPr>
          <a:xfrm flipV="1">
            <a:off x="6705601" y="4788006"/>
            <a:ext cx="762000" cy="20316"/>
          </a:xfrm>
          <a:prstGeom prst="straightConnector1">
            <a:avLst/>
          </a:prstGeom>
          <a:ln>
            <a:solidFill>
              <a:srgbClr val="445A7A"/>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29" idx="0"/>
            <a:endCxn id="30" idx="2"/>
          </p:cNvCxnSpPr>
          <p:nvPr/>
        </p:nvCxnSpPr>
        <p:spPr>
          <a:xfrm flipV="1">
            <a:off x="8153401" y="3975389"/>
            <a:ext cx="0" cy="431617"/>
          </a:xfrm>
          <a:prstGeom prst="straightConnector1">
            <a:avLst/>
          </a:prstGeom>
          <a:ln>
            <a:solidFill>
              <a:srgbClr val="445A7A"/>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30" idx="1"/>
            <a:endCxn id="8" idx="3"/>
          </p:cNvCxnSpPr>
          <p:nvPr/>
        </p:nvCxnSpPr>
        <p:spPr>
          <a:xfrm flipH="1">
            <a:off x="6705601" y="3644766"/>
            <a:ext cx="762000" cy="12834"/>
          </a:xfrm>
          <a:prstGeom prst="straightConnector1">
            <a:avLst/>
          </a:prstGeom>
          <a:ln>
            <a:solidFill>
              <a:srgbClr val="445A7A"/>
            </a:solidFill>
            <a:tailEnd type="arrow"/>
          </a:ln>
        </p:spPr>
        <p:style>
          <a:lnRef idx="2">
            <a:schemeClr val="accent1"/>
          </a:lnRef>
          <a:fillRef idx="0">
            <a:schemeClr val="accent1"/>
          </a:fillRef>
          <a:effectRef idx="1">
            <a:schemeClr val="accent1"/>
          </a:effectRef>
          <a:fontRef idx="minor">
            <a:schemeClr val="tx1"/>
          </a:fontRef>
        </p:style>
      </p:cxnSp>
      <p:sp>
        <p:nvSpPr>
          <p:cNvPr id="71" name="Line Callout 1 70"/>
          <p:cNvSpPr/>
          <p:nvPr/>
        </p:nvSpPr>
        <p:spPr>
          <a:xfrm>
            <a:off x="76200" y="5486400"/>
            <a:ext cx="1524000" cy="774834"/>
          </a:xfrm>
          <a:prstGeom prst="borderCallout1">
            <a:avLst>
              <a:gd name="adj1" fmla="val -23934"/>
              <a:gd name="adj2" fmla="val 19569"/>
              <a:gd name="adj3" fmla="val -108731"/>
              <a:gd name="adj4" fmla="val 39028"/>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bg1"/>
                </a:solidFill>
              </a:rPr>
              <a:t>As Standards Are</a:t>
            </a:r>
          </a:p>
        </p:txBody>
      </p:sp>
      <p:sp>
        <p:nvSpPr>
          <p:cNvPr id="22" name="Line Callout 1 21"/>
          <p:cNvSpPr/>
          <p:nvPr/>
        </p:nvSpPr>
        <p:spPr>
          <a:xfrm>
            <a:off x="2743200" y="5486400"/>
            <a:ext cx="1524000" cy="774834"/>
          </a:xfrm>
          <a:prstGeom prst="borderCallout1">
            <a:avLst>
              <a:gd name="adj1" fmla="val -23934"/>
              <a:gd name="adj2" fmla="val 19569"/>
              <a:gd name="adj3" fmla="val -108731"/>
              <a:gd name="adj4" fmla="val 39028"/>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bg1"/>
                </a:solidFill>
              </a:rPr>
              <a:t>As Standards Should Be</a:t>
            </a:r>
          </a:p>
        </p:txBody>
      </p:sp>
      <p:cxnSp>
        <p:nvCxnSpPr>
          <p:cNvPr id="32" name="Straight Arrow Connector 31"/>
          <p:cNvCxnSpPr/>
          <p:nvPr/>
        </p:nvCxnSpPr>
        <p:spPr>
          <a:xfrm>
            <a:off x="6172200" y="3810000"/>
            <a:ext cx="1447800" cy="762000"/>
          </a:xfrm>
          <a:prstGeom prst="straightConnector1">
            <a:avLst/>
          </a:prstGeom>
          <a:ln w="19050" cmpd="sng">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6172200" y="3810000"/>
            <a:ext cx="0" cy="838200"/>
          </a:xfrm>
          <a:prstGeom prst="straightConnector1">
            <a:avLst/>
          </a:prstGeom>
          <a:ln w="19050" cmpd="sng">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6172200" y="2667000"/>
            <a:ext cx="0" cy="977766"/>
          </a:xfrm>
          <a:prstGeom prst="straightConnector1">
            <a:avLst/>
          </a:prstGeom>
          <a:ln w="19050" cmpd="sng">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4724400" y="3733800"/>
            <a:ext cx="914400" cy="0"/>
          </a:xfrm>
          <a:prstGeom prst="straightConnector1">
            <a:avLst/>
          </a:prstGeom>
          <a:ln w="19050" cmpd="sng">
            <a:solidFill>
              <a:srgbClr val="FF0000"/>
            </a:solidFill>
            <a:prstDash val="dash"/>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710200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Rationalized Standard</a:t>
            </a:r>
            <a:endParaRPr lang="en-US" dirty="0"/>
          </a:p>
        </p:txBody>
      </p:sp>
      <p:sp>
        <p:nvSpPr>
          <p:cNvPr id="3" name="Content Placeholder 2"/>
          <p:cNvSpPr>
            <a:spLocks noGrp="1"/>
          </p:cNvSpPr>
          <p:nvPr>
            <p:ph sz="quarter" idx="13"/>
          </p:nvPr>
        </p:nvSpPr>
        <p:spPr>
          <a:xfrm>
            <a:off x="3886200" y="1622425"/>
            <a:ext cx="4800600" cy="4168775"/>
          </a:xfrm>
        </p:spPr>
        <p:txBody>
          <a:bodyPr/>
          <a:lstStyle/>
          <a:p>
            <a:pPr marL="0" indent="0">
              <a:buNone/>
            </a:pPr>
            <a:r>
              <a:rPr lang="en-US" sz="2400" dirty="0" smtClean="0"/>
              <a:t>A </a:t>
            </a:r>
            <a:r>
              <a:rPr lang="en-US" sz="2400" b="1" i="1" dirty="0" smtClean="0"/>
              <a:t>Rationalized Standard</a:t>
            </a:r>
            <a:r>
              <a:rPr lang="en-US" sz="2400" dirty="0" smtClean="0"/>
              <a:t> combines:</a:t>
            </a:r>
          </a:p>
          <a:p>
            <a:r>
              <a:rPr lang="en-US" sz="2400" dirty="0" smtClean="0"/>
              <a:t>Desired property:</a:t>
            </a:r>
          </a:p>
          <a:p>
            <a:pPr lvl="1"/>
            <a:r>
              <a:rPr lang="en-US" sz="1800" dirty="0" smtClean="0"/>
              <a:t>Property desired of conformant systems</a:t>
            </a:r>
          </a:p>
          <a:p>
            <a:pPr lvl="1"/>
            <a:r>
              <a:rPr lang="en-US" sz="1800" dirty="0" smtClean="0"/>
              <a:t>Analyzed by the filter model</a:t>
            </a:r>
          </a:p>
          <a:p>
            <a:r>
              <a:rPr lang="en-US" sz="2400" dirty="0" smtClean="0"/>
              <a:t>Guidance:</a:t>
            </a:r>
          </a:p>
          <a:p>
            <a:pPr lvl="1"/>
            <a:r>
              <a:rPr lang="en-US" sz="1800" dirty="0" smtClean="0"/>
              <a:t>Guidance that, if followed, should yield a system possessing the desired property</a:t>
            </a:r>
          </a:p>
          <a:p>
            <a:r>
              <a:rPr lang="en-US" sz="2400" dirty="0" smtClean="0"/>
              <a:t>Reasoning:</a:t>
            </a:r>
          </a:p>
          <a:p>
            <a:pPr lvl="1"/>
            <a:r>
              <a:rPr lang="en-US" sz="1800" dirty="0" smtClean="0"/>
              <a:t>Reasoning for why conformance engenders belief in the desired property</a:t>
            </a:r>
            <a:endParaRPr lang="en-US" sz="1800"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63</a:t>
            </a:fld>
            <a:endParaRPr lang="en-US" dirty="0"/>
          </a:p>
        </p:txBody>
      </p:sp>
      <p:pic>
        <p:nvPicPr>
          <p:cNvPr id="7" name="Picture 6"/>
          <p:cNvPicPr>
            <a:picLocks noChangeAspect="1"/>
          </p:cNvPicPr>
          <p:nvPr/>
        </p:nvPicPr>
        <p:blipFill>
          <a:blip r:embed="rId2"/>
          <a:stretch>
            <a:fillRect/>
          </a:stretch>
        </p:blipFill>
        <p:spPr>
          <a:xfrm>
            <a:off x="663803" y="1752599"/>
            <a:ext cx="2612797" cy="3725001"/>
          </a:xfrm>
          <a:prstGeom prst="rect">
            <a:avLst/>
          </a:prstGeom>
        </p:spPr>
      </p:pic>
    </p:spTree>
    <p:extLst>
      <p:ext uri="{BB962C8B-B14F-4D97-AF65-F5344CB8AC3E}">
        <p14:creationId xmlns:p14="http://schemas.microsoft.com/office/powerpoint/2010/main" val="91771515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Existing Standards</a:t>
            </a:r>
            <a:endParaRPr lang="en-US" dirty="0"/>
          </a:p>
        </p:txBody>
      </p:sp>
      <p:sp>
        <p:nvSpPr>
          <p:cNvPr id="4" name="Date Placeholder 3"/>
          <p:cNvSpPr>
            <a:spLocks noGrp="1"/>
          </p:cNvSpPr>
          <p:nvPr>
            <p:ph type="dt" sz="half" idx="14"/>
          </p:nvPr>
        </p:nvSpPr>
        <p:spPr/>
        <p:txBody>
          <a:bodyPr/>
          <a:lstStyle/>
          <a:p>
            <a:pPr>
              <a:defRPr/>
            </a:pPr>
            <a:r>
              <a:rPr lang="en-US" smtClean="0"/>
              <a:t>4/27/2016</a:t>
            </a:r>
            <a:endParaRPr lang="en-US"/>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a:p>
        </p:txBody>
      </p:sp>
      <p:sp>
        <p:nvSpPr>
          <p:cNvPr id="6" name="Slide Number Placeholder 5"/>
          <p:cNvSpPr>
            <a:spLocks noGrp="1"/>
          </p:cNvSpPr>
          <p:nvPr>
            <p:ph type="sldNum" sz="quarter" idx="16"/>
          </p:nvPr>
        </p:nvSpPr>
        <p:spPr/>
        <p:txBody>
          <a:bodyPr/>
          <a:lstStyle/>
          <a:p>
            <a:pPr>
              <a:defRPr/>
            </a:pPr>
            <a:fld id="{28B1E3D5-0DBD-814A-BFB9-38CAC18AA871}" type="slidenum">
              <a:rPr lang="en-US" smtClean="0"/>
              <a:pPr>
                <a:defRPr/>
              </a:pPr>
              <a:t>64</a:t>
            </a:fld>
            <a:endParaRPr lang="en-US"/>
          </a:p>
        </p:txBody>
      </p:sp>
      <p:pic>
        <p:nvPicPr>
          <p:cNvPr id="11" name="Picture 10"/>
          <p:cNvPicPr>
            <a:picLocks noChangeAspect="1"/>
          </p:cNvPicPr>
          <p:nvPr/>
        </p:nvPicPr>
        <p:blipFill>
          <a:blip r:embed="rId2"/>
          <a:stretch>
            <a:fillRect/>
          </a:stretch>
        </p:blipFill>
        <p:spPr>
          <a:xfrm>
            <a:off x="1397000" y="1371600"/>
            <a:ext cx="6323125" cy="4495800"/>
          </a:xfrm>
          <a:prstGeom prst="rect">
            <a:avLst/>
          </a:prstGeom>
        </p:spPr>
      </p:pic>
      <p:sp>
        <p:nvSpPr>
          <p:cNvPr id="2" name="Line Callout 1 1"/>
          <p:cNvSpPr/>
          <p:nvPr/>
        </p:nvSpPr>
        <p:spPr>
          <a:xfrm>
            <a:off x="1981200" y="5334000"/>
            <a:ext cx="2590800" cy="685800"/>
          </a:xfrm>
          <a:prstGeom prst="borderCallout1">
            <a:avLst>
              <a:gd name="adj1" fmla="val -18505"/>
              <a:gd name="adj2" fmla="val 50551"/>
              <a:gd name="adj3" fmla="val -98978"/>
              <a:gd name="adj4" fmla="val 55069"/>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Always Present During Development</a:t>
            </a:r>
          </a:p>
          <a:p>
            <a:pPr algn="ctr"/>
            <a:r>
              <a:rPr lang="en-US" sz="1400" dirty="0" smtClean="0">
                <a:solidFill>
                  <a:schemeClr val="bg1"/>
                </a:solidFill>
              </a:rPr>
              <a:t>Rarely Recorded and Archived</a:t>
            </a:r>
          </a:p>
        </p:txBody>
      </p:sp>
      <p:sp>
        <p:nvSpPr>
          <p:cNvPr id="3" name="Rectangle 2"/>
          <p:cNvSpPr/>
          <p:nvPr/>
        </p:nvSpPr>
        <p:spPr>
          <a:xfrm rot="16200000">
            <a:off x="-800099" y="3086100"/>
            <a:ext cx="3733800" cy="457200"/>
          </a:xfrm>
          <a:prstGeom prst="rect">
            <a:avLst/>
          </a:prstGeom>
          <a:solidFill>
            <a:schemeClr val="bg1">
              <a:lumMod val="75000"/>
            </a:schemeClr>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accent6">
                    <a:lumMod val="10000"/>
                  </a:schemeClr>
                </a:solidFill>
              </a:rPr>
              <a:t>Development</a:t>
            </a:r>
          </a:p>
        </p:txBody>
      </p:sp>
      <p:sp>
        <p:nvSpPr>
          <p:cNvPr id="10" name="Rectangle 9"/>
          <p:cNvSpPr/>
          <p:nvPr/>
        </p:nvSpPr>
        <p:spPr>
          <a:xfrm rot="5400000">
            <a:off x="6210300" y="3009900"/>
            <a:ext cx="3733800" cy="457200"/>
          </a:xfrm>
          <a:prstGeom prst="rect">
            <a:avLst/>
          </a:prstGeom>
          <a:solidFill>
            <a:srgbClr val="BFBFBF"/>
          </a:solidFill>
          <a:ln>
            <a:solidFill>
              <a:schemeClr val="accent6">
                <a:lumMod val="10000"/>
              </a:schemeClr>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1B1713"/>
                </a:solidFill>
              </a:rPr>
              <a:t>Deployment &amp; Use</a:t>
            </a:r>
          </a:p>
        </p:txBody>
      </p:sp>
    </p:spTree>
    <p:extLst>
      <p:ext uri="{BB962C8B-B14F-4D97-AF65-F5344CB8AC3E}">
        <p14:creationId xmlns:p14="http://schemas.microsoft.com/office/powerpoint/2010/main" val="3177954164"/>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a:t>
            </a:r>
            <a:r>
              <a:rPr lang="en-US" dirty="0" smtClean="0"/>
              <a:t>pplication </a:t>
            </a:r>
            <a:endParaRPr lang="en-US"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65</a:t>
            </a:fld>
            <a:endParaRPr lang="en-US" dirty="0"/>
          </a:p>
        </p:txBody>
      </p:sp>
      <p:pic>
        <p:nvPicPr>
          <p:cNvPr id="8" name="Picture 7"/>
          <p:cNvPicPr>
            <a:picLocks noChangeAspect="1"/>
          </p:cNvPicPr>
          <p:nvPr/>
        </p:nvPicPr>
        <p:blipFill>
          <a:blip r:embed="rId2"/>
          <a:stretch>
            <a:fillRect/>
          </a:stretch>
        </p:blipFill>
        <p:spPr>
          <a:xfrm>
            <a:off x="533400" y="1600200"/>
            <a:ext cx="6108700" cy="4229100"/>
          </a:xfrm>
          <a:prstGeom prst="rect">
            <a:avLst/>
          </a:prstGeom>
        </p:spPr>
      </p:pic>
      <p:sp>
        <p:nvSpPr>
          <p:cNvPr id="7" name="Rectangle 6"/>
          <p:cNvSpPr/>
          <p:nvPr/>
        </p:nvSpPr>
        <p:spPr>
          <a:xfrm rot="16200000">
            <a:off x="6438899" y="3238499"/>
            <a:ext cx="3733800" cy="609601"/>
          </a:xfrm>
          <a:prstGeom prst="rect">
            <a:avLst/>
          </a:prstGeom>
          <a:solidFill>
            <a:schemeClr val="bg1">
              <a:lumMod val="75000"/>
            </a:schemeClr>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chemeClr val="accent6">
                    <a:lumMod val="10000"/>
                  </a:schemeClr>
                </a:solidFill>
              </a:rPr>
              <a:t>System Safety Case</a:t>
            </a:r>
          </a:p>
        </p:txBody>
      </p:sp>
      <p:sp>
        <p:nvSpPr>
          <p:cNvPr id="3" name="Right Arrow 2"/>
          <p:cNvSpPr/>
          <p:nvPr/>
        </p:nvSpPr>
        <p:spPr>
          <a:xfrm>
            <a:off x="6955971" y="2590800"/>
            <a:ext cx="762000" cy="1905000"/>
          </a:xfrm>
          <a:prstGeom prst="rightArrow">
            <a:avLst/>
          </a:prstGeom>
          <a:solidFill>
            <a:srgbClr val="BFBFBF"/>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smtClean="0">
              <a:solidFill>
                <a:schemeClr val="bg1"/>
              </a:solidFill>
            </a:endParaRPr>
          </a:p>
        </p:txBody>
      </p:sp>
    </p:spTree>
    <p:extLst>
      <p:ext uri="{BB962C8B-B14F-4D97-AF65-F5344CB8AC3E}">
        <p14:creationId xmlns:p14="http://schemas.microsoft.com/office/powerpoint/2010/main" val="215359976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ISO 26262</a:t>
            </a:r>
            <a:endParaRPr lang="en-US" dirty="0"/>
          </a:p>
        </p:txBody>
      </p:sp>
      <p:sp>
        <p:nvSpPr>
          <p:cNvPr id="9" name="Content Placeholder 8"/>
          <p:cNvSpPr>
            <a:spLocks noGrp="1"/>
          </p:cNvSpPr>
          <p:nvPr>
            <p:ph sz="quarter" idx="13"/>
          </p:nvPr>
        </p:nvSpPr>
        <p:spPr>
          <a:xfrm>
            <a:off x="381000" y="1371600"/>
            <a:ext cx="2895600" cy="4800600"/>
          </a:xfrm>
        </p:spPr>
        <p:txBody>
          <a:bodyPr/>
          <a:lstStyle/>
          <a:p>
            <a:r>
              <a:rPr lang="en-US" sz="1800" dirty="0"/>
              <a:t>International Standard ISO 26262:2011</a:t>
            </a:r>
          </a:p>
          <a:p>
            <a:r>
              <a:rPr lang="en-US" sz="1800" dirty="0"/>
              <a:t>Road vehicles — Functional </a:t>
            </a:r>
            <a:r>
              <a:rPr lang="en-US" sz="1800" dirty="0" smtClean="0"/>
              <a:t>safety</a:t>
            </a:r>
          </a:p>
          <a:p>
            <a:r>
              <a:rPr lang="en-US" sz="1800" dirty="0"/>
              <a:t>Part 6</a:t>
            </a:r>
            <a:r>
              <a:rPr lang="en-US" sz="1800" dirty="0" smtClean="0"/>
              <a:t>: Product </a:t>
            </a:r>
            <a:r>
              <a:rPr lang="en-US" sz="1800" dirty="0"/>
              <a:t>development at the software </a:t>
            </a:r>
            <a:r>
              <a:rPr lang="en-US" sz="1800" dirty="0" smtClean="0"/>
              <a:t>level</a:t>
            </a:r>
          </a:p>
          <a:p>
            <a:r>
              <a:rPr lang="en-US" sz="1800" dirty="0" smtClean="0"/>
              <a:t>ASIL D:</a:t>
            </a:r>
          </a:p>
          <a:p>
            <a:pPr lvl="1"/>
            <a:r>
              <a:rPr lang="en-US" sz="1600" dirty="0" smtClean="0"/>
              <a:t>Automotive Safety Integrity Level D</a:t>
            </a:r>
          </a:p>
          <a:p>
            <a:pPr lvl="1"/>
            <a:r>
              <a:rPr lang="en-US" sz="1600" dirty="0" smtClean="0"/>
              <a:t>Level D is the highest integrity level</a:t>
            </a:r>
          </a:p>
          <a:p>
            <a:r>
              <a:rPr lang="en-US" sz="1800" dirty="0" smtClean="0"/>
              <a:t>No indication of </a:t>
            </a:r>
            <a:r>
              <a:rPr lang="en-US" sz="1800" b="1" i="1" u="sng" dirty="0" smtClean="0"/>
              <a:t>why</a:t>
            </a:r>
            <a:r>
              <a:rPr lang="en-US" sz="1800" dirty="0" smtClean="0"/>
              <a:t> for anything in the standard</a:t>
            </a:r>
          </a:p>
          <a:p>
            <a:r>
              <a:rPr lang="en-US" sz="1800" dirty="0" smtClean="0"/>
              <a:t>ISO 26262 is confused, disjoint, incomplete …</a:t>
            </a:r>
            <a:endParaRPr lang="en-US" sz="1800" dirty="0"/>
          </a:p>
          <a:p>
            <a:endParaRPr lang="en-US" sz="1800"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66</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800692079"/>
              </p:ext>
            </p:extLst>
          </p:nvPr>
        </p:nvGraphicFramePr>
        <p:xfrm>
          <a:off x="3581400" y="1600200"/>
          <a:ext cx="5486400" cy="3657600"/>
        </p:xfrm>
        <a:graphic>
          <a:graphicData uri="http://schemas.openxmlformats.org/presentationml/2006/ole">
            <mc:AlternateContent xmlns:mc="http://schemas.openxmlformats.org/markup-compatibility/2006">
              <mc:Choice xmlns:v="urn:schemas-microsoft-com:vml" Requires="v">
                <p:oleObj spid="_x0000_s2335" name="Document" r:id="rId3" imgW="4533900" imgH="3022600" progId="Word.Document.12">
                  <p:embed/>
                </p:oleObj>
              </mc:Choice>
              <mc:Fallback>
                <p:oleObj name="Document" r:id="rId3" imgW="4533900" imgH="3022600" progId="Word.Document.12">
                  <p:embed/>
                  <p:pic>
                    <p:nvPicPr>
                      <p:cNvPr id="0" name=""/>
                      <p:cNvPicPr/>
                      <p:nvPr/>
                    </p:nvPicPr>
                    <p:blipFill>
                      <a:blip r:embed="rId4"/>
                      <a:stretch>
                        <a:fillRect/>
                      </a:stretch>
                    </p:blipFill>
                    <p:spPr>
                      <a:xfrm>
                        <a:off x="3581400" y="1600200"/>
                        <a:ext cx="5486400" cy="3657600"/>
                      </a:xfrm>
                      <a:prstGeom prst="rect">
                        <a:avLst/>
                      </a:prstGeom>
                    </p:spPr>
                  </p:pic>
                </p:oleObj>
              </mc:Fallback>
            </mc:AlternateContent>
          </a:graphicData>
        </a:graphic>
      </p:graphicFrame>
      <p:sp>
        <p:nvSpPr>
          <p:cNvPr id="10" name="Rectangle 9"/>
          <p:cNvSpPr/>
          <p:nvPr/>
        </p:nvSpPr>
        <p:spPr>
          <a:xfrm>
            <a:off x="4876800" y="3048000"/>
            <a:ext cx="2458970"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i="1" u="sng" dirty="0" smtClean="0">
                <a:solidFill>
                  <a:schemeClr val="bg1"/>
                </a:solidFill>
              </a:rPr>
              <a:t>No, Really,</a:t>
            </a:r>
          </a:p>
          <a:p>
            <a:pPr algn="ctr"/>
            <a:r>
              <a:rPr lang="en-US" sz="1400" i="1" u="sng" dirty="0" smtClean="0">
                <a:solidFill>
                  <a:schemeClr val="bg1"/>
                </a:solidFill>
              </a:rPr>
              <a:t>I Didn’t Make This Up</a:t>
            </a:r>
          </a:p>
        </p:txBody>
      </p:sp>
    </p:spTree>
    <p:extLst>
      <p:ext uri="{BB962C8B-B14F-4D97-AF65-F5344CB8AC3E}">
        <p14:creationId xmlns:p14="http://schemas.microsoft.com/office/powerpoint/2010/main" val="262334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229600" cy="828543"/>
          </a:xfrm>
        </p:spPr>
        <p:txBody>
          <a:bodyPr/>
          <a:lstStyle/>
          <a:p>
            <a:r>
              <a:rPr lang="en-US" dirty="0" smtClean="0"/>
              <a:t>Arguing Software Correctness</a:t>
            </a:r>
            <a:endParaRPr lang="en-US" dirty="0"/>
          </a:p>
        </p:txBody>
      </p:sp>
      <p:sp>
        <p:nvSpPr>
          <p:cNvPr id="3" name="Content Placeholder 2"/>
          <p:cNvSpPr>
            <a:spLocks noGrp="1"/>
          </p:cNvSpPr>
          <p:nvPr>
            <p:ph sz="quarter" idx="13"/>
          </p:nvPr>
        </p:nvSpPr>
        <p:spPr>
          <a:xfrm>
            <a:off x="4724400" y="1298291"/>
            <a:ext cx="3962400" cy="4506912"/>
          </a:xfrm>
        </p:spPr>
        <p:txBody>
          <a:bodyPr/>
          <a:lstStyle/>
          <a:p>
            <a:r>
              <a:rPr lang="en-US" sz="2800" dirty="0" smtClean="0"/>
              <a:t>Need a specific property of target system that will be established</a:t>
            </a:r>
          </a:p>
          <a:p>
            <a:r>
              <a:rPr lang="en-US" sz="2800" dirty="0" smtClean="0"/>
              <a:t>Need a clear, concise,</a:t>
            </a:r>
          </a:p>
          <a:p>
            <a:r>
              <a:rPr lang="en-US" sz="2800" dirty="0" smtClean="0"/>
              <a:t>Need an approach that is:</a:t>
            </a:r>
          </a:p>
          <a:p>
            <a:pPr lvl="1"/>
            <a:r>
              <a:rPr lang="en-US" sz="2000" dirty="0" smtClean="0"/>
              <a:t>Integrated</a:t>
            </a:r>
          </a:p>
          <a:p>
            <a:pPr lvl="1"/>
            <a:r>
              <a:rPr lang="en-US" sz="2000" dirty="0" smtClean="0"/>
              <a:t>Comprehensive</a:t>
            </a:r>
          </a:p>
          <a:p>
            <a:r>
              <a:rPr lang="en-US" sz="2600" dirty="0" smtClean="0"/>
              <a:t>Derive guidance from argument</a:t>
            </a:r>
            <a:endParaRPr lang="en-US" sz="2600"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67</a:t>
            </a:fld>
            <a:endParaRPr lang="en-US" dirty="0"/>
          </a:p>
        </p:txBody>
      </p:sp>
      <p:pic>
        <p:nvPicPr>
          <p:cNvPr id="11" name="Picture 10" descr="Refined.argumen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295400"/>
            <a:ext cx="3733800" cy="4982326"/>
          </a:xfrm>
          <a:prstGeom prst="rect">
            <a:avLst/>
          </a:prstGeom>
        </p:spPr>
      </p:pic>
    </p:spTree>
    <p:extLst>
      <p:ext uri="{BB962C8B-B14F-4D97-AF65-F5344CB8AC3E}">
        <p14:creationId xmlns:p14="http://schemas.microsoft.com/office/powerpoint/2010/main" val="904495228"/>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Expert Judgment</a:t>
            </a:r>
            <a:endParaRPr lang="en-US" dirty="0"/>
          </a:p>
        </p:txBody>
      </p:sp>
      <p:sp>
        <p:nvSpPr>
          <p:cNvPr id="8" name="Text Placeholder 7"/>
          <p:cNvSpPr>
            <a:spLocks noGrp="1"/>
          </p:cNvSpPr>
          <p:nvPr>
            <p:ph type="body" idx="1"/>
          </p:nvPr>
        </p:nvSpPr>
        <p:spPr/>
        <p:txBody>
          <a:bodyPr/>
          <a:lstStyle/>
          <a:p>
            <a:endParaRPr lang="en-US"/>
          </a:p>
        </p:txBody>
      </p:sp>
      <p:sp>
        <p:nvSpPr>
          <p:cNvPr id="2" name="Date Placeholder 1"/>
          <p:cNvSpPr>
            <a:spLocks noGrp="1"/>
          </p:cNvSpPr>
          <p:nvPr>
            <p:ph type="dt" sz="half" idx="10"/>
          </p:nvPr>
        </p:nvSpPr>
        <p:spPr/>
        <p:txBody>
          <a:bodyPr/>
          <a:lstStyle/>
          <a:p>
            <a:pPr>
              <a:defRPr/>
            </a:pPr>
            <a:r>
              <a:rPr lang="en-US" smtClean="0"/>
              <a:t>4/27/2016</a:t>
            </a:r>
            <a:endParaRPr lang="en-US"/>
          </a:p>
        </p:txBody>
      </p:sp>
      <p:sp>
        <p:nvSpPr>
          <p:cNvPr id="3" name="Footer Placeholder 2"/>
          <p:cNvSpPr>
            <a:spLocks noGrp="1"/>
          </p:cNvSpPr>
          <p:nvPr>
            <p:ph type="ftr" sz="quarter" idx="11"/>
          </p:nvPr>
        </p:nvSpPr>
        <p:spPr/>
        <p:txBody>
          <a:bodyPr/>
          <a:lstStyle/>
          <a:p>
            <a:pPr>
              <a:defRPr/>
            </a:pPr>
            <a:r>
              <a:rPr lang="en-US" smtClean="0"/>
              <a:t>CLASS - Final Report   © Dependable Computing LLC 2016</a:t>
            </a:r>
            <a:endParaRPr lang="en-US"/>
          </a:p>
        </p:txBody>
      </p:sp>
      <p:sp>
        <p:nvSpPr>
          <p:cNvPr id="10" name="Slide Number Placeholder 9"/>
          <p:cNvSpPr>
            <a:spLocks noGrp="1"/>
          </p:cNvSpPr>
          <p:nvPr>
            <p:ph type="sldNum" sz="quarter" idx="12"/>
          </p:nvPr>
        </p:nvSpPr>
        <p:spPr/>
        <p:txBody>
          <a:bodyPr/>
          <a:lstStyle/>
          <a:p>
            <a:pPr>
              <a:defRPr/>
            </a:pPr>
            <a:fld id="{28B1E3D5-0DBD-814A-BFB9-38CAC18AA871}" type="slidenum">
              <a:rPr lang="en-US" smtClean="0"/>
              <a:pPr>
                <a:defRPr/>
              </a:pPr>
              <a:t>68</a:t>
            </a:fld>
            <a:endParaRPr lang="en-US"/>
          </a:p>
        </p:txBody>
      </p:sp>
      <p:pic>
        <p:nvPicPr>
          <p:cNvPr id="9" name="Picture 8"/>
          <p:cNvPicPr>
            <a:picLocks noChangeAspect="1"/>
          </p:cNvPicPr>
          <p:nvPr/>
        </p:nvPicPr>
        <p:blipFill>
          <a:blip r:embed="rId2"/>
          <a:stretch>
            <a:fillRect/>
          </a:stretch>
        </p:blipFill>
        <p:spPr>
          <a:xfrm>
            <a:off x="5638800" y="0"/>
            <a:ext cx="3429000" cy="4345781"/>
          </a:xfrm>
          <a:prstGeom prst="rect">
            <a:avLst/>
          </a:prstGeom>
        </p:spPr>
      </p:pic>
    </p:spTree>
    <p:extLst>
      <p:ext uri="{BB962C8B-B14F-4D97-AF65-F5344CB8AC3E}">
        <p14:creationId xmlns:p14="http://schemas.microsoft.com/office/powerpoint/2010/main" val="4162422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Expert Judgment</a:t>
            </a:r>
            <a:endParaRPr lang="en-US" dirty="0"/>
          </a:p>
        </p:txBody>
      </p:sp>
      <p:sp>
        <p:nvSpPr>
          <p:cNvPr id="8" name="Content Placeholder 7"/>
          <p:cNvSpPr>
            <a:spLocks noGrp="1"/>
          </p:cNvSpPr>
          <p:nvPr>
            <p:ph sz="quarter" idx="13"/>
          </p:nvPr>
        </p:nvSpPr>
        <p:spPr>
          <a:xfrm>
            <a:off x="457200" y="1436688"/>
            <a:ext cx="8534400" cy="4168775"/>
          </a:xfrm>
        </p:spPr>
        <p:txBody>
          <a:bodyPr/>
          <a:lstStyle/>
          <a:p>
            <a:r>
              <a:rPr lang="en-US" sz="2800" dirty="0" smtClean="0"/>
              <a:t>Expert judgment plays important role in safety arguments</a:t>
            </a:r>
          </a:p>
          <a:p>
            <a:r>
              <a:rPr lang="en-US" sz="2800" dirty="0" smtClean="0"/>
              <a:t>Extensive literature on expert judgment</a:t>
            </a:r>
          </a:p>
          <a:p>
            <a:r>
              <a:rPr lang="en-US" sz="2800" dirty="0" smtClean="0"/>
              <a:t>Many difficulties identified</a:t>
            </a:r>
          </a:p>
          <a:p>
            <a:r>
              <a:rPr lang="en-US" sz="2800" dirty="0" smtClean="0"/>
              <a:t>CLASS includes expert judgment as a mechanism</a:t>
            </a:r>
          </a:p>
          <a:p>
            <a:r>
              <a:rPr lang="en-US" sz="2800" dirty="0" smtClean="0"/>
              <a:t>How could expert judgment be included such that:</a:t>
            </a:r>
          </a:p>
          <a:p>
            <a:pPr lvl="1"/>
            <a:r>
              <a:rPr lang="en-US" sz="2000" dirty="0" smtClean="0"/>
              <a:t>Judgment properly modeled?</a:t>
            </a:r>
          </a:p>
          <a:p>
            <a:pPr lvl="1"/>
            <a:r>
              <a:rPr lang="en-US" sz="2000" dirty="0" smtClean="0"/>
              <a:t>Results support safety claim reliably?</a:t>
            </a:r>
          </a:p>
          <a:p>
            <a:r>
              <a:rPr lang="en-US" sz="2600" dirty="0" smtClean="0"/>
              <a:t>Conducted extensive literature survey</a:t>
            </a:r>
          </a:p>
          <a:p>
            <a:pPr lvl="1"/>
            <a:r>
              <a:rPr lang="en-US" sz="2000" dirty="0" smtClean="0"/>
              <a:t>Annotated bibliography produced </a:t>
            </a:r>
          </a:p>
        </p:txBody>
      </p:sp>
      <p:sp>
        <p:nvSpPr>
          <p:cNvPr id="4" name="Date Placeholder 3"/>
          <p:cNvSpPr>
            <a:spLocks noGrp="1"/>
          </p:cNvSpPr>
          <p:nvPr>
            <p:ph type="dt" sz="half" idx="14"/>
          </p:nvPr>
        </p:nvSpPr>
        <p:spPr/>
        <p:txBody>
          <a:bodyPr/>
          <a:lstStyle/>
          <a:p>
            <a:pPr>
              <a:defRPr/>
            </a:pPr>
            <a:r>
              <a:rPr lang="en-US" smtClean="0"/>
              <a:t>4/27/2016</a:t>
            </a:r>
            <a:endParaRPr lang="en-US"/>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28B1E3D5-0DBD-814A-BFB9-38CAC18AA871}" type="slidenum">
              <a:rPr lang="en-US" smtClean="0"/>
              <a:pPr>
                <a:defRPr/>
              </a:pPr>
              <a:t>69</a:t>
            </a:fld>
            <a:endParaRPr lang="en-US"/>
          </a:p>
        </p:txBody>
      </p:sp>
    </p:spTree>
    <p:extLst>
      <p:ext uri="{BB962C8B-B14F-4D97-AF65-F5344CB8AC3E}">
        <p14:creationId xmlns:p14="http://schemas.microsoft.com/office/powerpoint/2010/main" val="340681608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Of CLASS</a:t>
            </a:r>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7</a:t>
            </a:fld>
            <a:endParaRPr lang="en-US" dirty="0"/>
          </a:p>
        </p:txBody>
      </p:sp>
      <p:sp>
        <p:nvSpPr>
          <p:cNvPr id="7" name="Content Placeholder 2"/>
          <p:cNvSpPr>
            <a:spLocks noGrp="1"/>
          </p:cNvSpPr>
          <p:nvPr>
            <p:ph sz="quarter" idx="13"/>
          </p:nvPr>
        </p:nvSpPr>
        <p:spPr>
          <a:xfrm>
            <a:off x="269875" y="1978025"/>
            <a:ext cx="1531938" cy="3232150"/>
          </a:xfrm>
          <a:ln>
            <a:solidFill>
              <a:srgbClr val="A6A6A6"/>
            </a:solidFill>
            <a:miter lim="800000"/>
            <a:headEnd/>
            <a:tailEnd/>
          </a:ln>
        </p:spPr>
        <p:txBody>
          <a:bodyPr lIns="0" rIns="0"/>
          <a:lstStyle/>
          <a:p>
            <a:pPr marL="168275" indent="-109538"/>
            <a:r>
              <a:rPr lang="en-US" sz="1000">
                <a:solidFill>
                  <a:srgbClr val="7F7F7F"/>
                </a:solidFill>
                <a:latin typeface="Calibri" charset="0"/>
              </a:rPr>
              <a:t>Synergistic development of system &amp; assurance case</a:t>
            </a:r>
          </a:p>
          <a:p>
            <a:pPr marL="168275" indent="-109538"/>
            <a:r>
              <a:rPr lang="en-US" sz="1000">
                <a:solidFill>
                  <a:srgbClr val="7F7F7F"/>
                </a:solidFill>
                <a:latin typeface="Calibri" charset="0"/>
              </a:rPr>
              <a:t>Success cases</a:t>
            </a:r>
          </a:p>
          <a:p>
            <a:pPr marL="168275" indent="-109538"/>
            <a:r>
              <a:rPr lang="en-US" sz="1000">
                <a:solidFill>
                  <a:srgbClr val="7F7F7F"/>
                </a:solidFill>
                <a:latin typeface="Calibri" charset="0"/>
              </a:rPr>
              <a:t>Process synthesis</a:t>
            </a:r>
          </a:p>
        </p:txBody>
      </p:sp>
      <p:sp>
        <p:nvSpPr>
          <p:cNvPr id="8" name="Document 7"/>
          <p:cNvSpPr/>
          <p:nvPr/>
        </p:nvSpPr>
        <p:spPr>
          <a:xfrm>
            <a:off x="269875" y="1382713"/>
            <a:ext cx="1516063" cy="487362"/>
          </a:xfrm>
          <a:prstGeom prst="flowChartDocument">
            <a:avLst/>
          </a:prstGeom>
          <a:solidFill>
            <a:schemeClr val="accent4">
              <a:lumMod val="20000"/>
              <a:lumOff val="80000"/>
            </a:schemeClr>
          </a:solidFill>
          <a:ln w="12700" cmpd="sng">
            <a:solidFill>
              <a:schemeClr val="bg1">
                <a:lumMod val="65000"/>
              </a:schemeClr>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schemeClr val="bg1">
                    <a:lumMod val="50000"/>
                  </a:schemeClr>
                </a:solidFill>
              </a:rPr>
              <a:t>Assurance Based Development</a:t>
            </a:r>
          </a:p>
        </p:txBody>
      </p:sp>
      <p:sp>
        <p:nvSpPr>
          <p:cNvPr id="9" name="Document 8"/>
          <p:cNvSpPr/>
          <p:nvPr/>
        </p:nvSpPr>
        <p:spPr>
          <a:xfrm>
            <a:off x="2016125" y="1385888"/>
            <a:ext cx="1568450" cy="482600"/>
          </a:xfrm>
          <a:prstGeom prst="flowChartDocument">
            <a:avLst/>
          </a:prstGeom>
          <a:solidFill>
            <a:schemeClr val="bg1">
              <a:lumMod val="85000"/>
            </a:schemeClr>
          </a:solidFill>
          <a:ln w="12700" cmpd="sng">
            <a:solidFill>
              <a:srgbClr val="0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srgbClr val="1B1713"/>
                </a:solidFill>
              </a:rPr>
              <a:t>CLASS Phase 1</a:t>
            </a:r>
          </a:p>
          <a:p>
            <a:pPr algn="ctr" eaLnBrk="1" fontAlgn="auto" hangingPunct="1">
              <a:spcBef>
                <a:spcPts val="0"/>
              </a:spcBef>
              <a:spcAft>
                <a:spcPts val="0"/>
              </a:spcAft>
              <a:defRPr/>
            </a:pPr>
            <a:r>
              <a:rPr lang="en-US" sz="1200" dirty="0">
                <a:solidFill>
                  <a:srgbClr val="1B1713"/>
                </a:solidFill>
              </a:rPr>
              <a:t>ABD Across Lifecycle</a:t>
            </a:r>
          </a:p>
        </p:txBody>
      </p:sp>
      <p:sp>
        <p:nvSpPr>
          <p:cNvPr id="10" name="Document 9"/>
          <p:cNvSpPr/>
          <p:nvPr/>
        </p:nvSpPr>
        <p:spPr>
          <a:xfrm>
            <a:off x="4110352" y="1362075"/>
            <a:ext cx="1639574" cy="493713"/>
          </a:xfrm>
          <a:prstGeom prst="flowChartDocument">
            <a:avLst/>
          </a:prstGeom>
          <a:solidFill>
            <a:schemeClr val="bg1">
              <a:lumMod val="85000"/>
            </a:schemeClr>
          </a:solidFill>
          <a:ln w="12700" cmpd="sng">
            <a:solidFill>
              <a:srgbClr val="0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srgbClr val="1B1713"/>
                </a:solidFill>
              </a:rPr>
              <a:t>CLASS Phase 2</a:t>
            </a:r>
          </a:p>
          <a:p>
            <a:pPr algn="ctr" eaLnBrk="1" fontAlgn="auto" hangingPunct="1">
              <a:spcBef>
                <a:spcPts val="0"/>
              </a:spcBef>
              <a:spcAft>
                <a:spcPts val="0"/>
              </a:spcAft>
              <a:defRPr/>
            </a:pPr>
            <a:r>
              <a:rPr lang="en-US" sz="1200" dirty="0">
                <a:solidFill>
                  <a:srgbClr val="1B1713"/>
                </a:solidFill>
              </a:rPr>
              <a:t>Encode Best Practices</a:t>
            </a:r>
          </a:p>
        </p:txBody>
      </p:sp>
      <p:sp>
        <p:nvSpPr>
          <p:cNvPr id="11" name="Document 10"/>
          <p:cNvSpPr/>
          <p:nvPr/>
        </p:nvSpPr>
        <p:spPr>
          <a:xfrm>
            <a:off x="6324600" y="1341438"/>
            <a:ext cx="1636713" cy="482600"/>
          </a:xfrm>
          <a:prstGeom prst="flowChartDocument">
            <a:avLst/>
          </a:prstGeom>
          <a:solidFill>
            <a:schemeClr val="bg1">
              <a:lumMod val="85000"/>
            </a:schemeClr>
          </a:solidFill>
          <a:ln w="12700" cmpd="sng">
            <a:solidFill>
              <a:srgbClr val="0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srgbClr val="1B1713"/>
                </a:solidFill>
              </a:rPr>
              <a:t>CLASS Phase 3</a:t>
            </a:r>
          </a:p>
          <a:p>
            <a:pPr algn="ctr" eaLnBrk="1" fontAlgn="auto" hangingPunct="1">
              <a:spcBef>
                <a:spcPts val="0"/>
              </a:spcBef>
              <a:spcAft>
                <a:spcPts val="0"/>
              </a:spcAft>
              <a:defRPr/>
            </a:pPr>
            <a:r>
              <a:rPr lang="en-US" sz="1200" dirty="0">
                <a:solidFill>
                  <a:srgbClr val="1B1713"/>
                </a:solidFill>
              </a:rPr>
              <a:t>Domain Driven</a:t>
            </a:r>
          </a:p>
        </p:txBody>
      </p:sp>
      <p:sp>
        <p:nvSpPr>
          <p:cNvPr id="12" name="Rectangle 11"/>
          <p:cNvSpPr/>
          <p:nvPr/>
        </p:nvSpPr>
        <p:spPr>
          <a:xfrm>
            <a:off x="2016125" y="3443288"/>
            <a:ext cx="1568450" cy="701675"/>
          </a:xfrm>
          <a:prstGeom prst="rect">
            <a:avLst/>
          </a:prstGeom>
          <a:solidFill>
            <a:srgbClr val="E9FDD7"/>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Calibri" charset="0"/>
                <a:ea typeface="Calibri" charset="0"/>
                <a:cs typeface="Calibri" charset="0"/>
              </a:rPr>
              <a:t>Instance CLASS</a:t>
            </a:r>
          </a:p>
          <a:p>
            <a:pPr marL="228600" indent="-228600" eaLnBrk="1" fontAlgn="auto" hangingPunct="1">
              <a:spcBef>
                <a:spcPts val="0"/>
              </a:spcBef>
              <a:spcAft>
                <a:spcPts val="0"/>
              </a:spcAft>
              <a:buFont typeface="+mj-lt"/>
              <a:buAutoNum type="arabicPeriod"/>
              <a:defRPr/>
            </a:pPr>
            <a:r>
              <a:rPr lang="en-US" sz="1000" dirty="0">
                <a:solidFill>
                  <a:schemeClr val="tx1"/>
                </a:solidFill>
                <a:latin typeface="Calibri" charset="0"/>
                <a:ea typeface="Calibri" charset="0"/>
                <a:cs typeface="Calibri" charset="0"/>
              </a:rPr>
              <a:t>Configured from Meta</a:t>
            </a:r>
          </a:p>
        </p:txBody>
      </p:sp>
      <p:sp>
        <p:nvSpPr>
          <p:cNvPr id="13" name="Rectangle 12"/>
          <p:cNvSpPr/>
          <p:nvPr/>
        </p:nvSpPr>
        <p:spPr>
          <a:xfrm>
            <a:off x="2016125" y="4122738"/>
            <a:ext cx="1568450" cy="436562"/>
          </a:xfrm>
          <a:prstGeom prst="rect">
            <a:avLst/>
          </a:prstGeom>
          <a:solidFill>
            <a:srgbClr val="EFD5F7"/>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Calibri" charset="0"/>
                <a:ea typeface="Calibri" charset="0"/>
                <a:cs typeface="Calibri" charset="0"/>
              </a:rPr>
              <a:t>Instance Repository</a:t>
            </a:r>
          </a:p>
          <a:p>
            <a:pPr marL="228600" indent="-228600" eaLnBrk="1" fontAlgn="auto" hangingPunct="1">
              <a:spcBef>
                <a:spcPts val="0"/>
              </a:spcBef>
              <a:spcAft>
                <a:spcPts val="0"/>
              </a:spcAft>
              <a:buFont typeface="+mj-lt"/>
              <a:buAutoNum type="arabicPeriod"/>
              <a:defRPr/>
            </a:pPr>
            <a:r>
              <a:rPr lang="en-US" sz="1000" dirty="0">
                <a:solidFill>
                  <a:schemeClr val="tx1"/>
                </a:solidFill>
                <a:latin typeface="Calibri" charset="0"/>
                <a:ea typeface="Calibri" charset="0"/>
                <a:cs typeface="Calibri" charset="0"/>
              </a:rPr>
              <a:t>All data on system</a:t>
            </a:r>
          </a:p>
        </p:txBody>
      </p:sp>
      <p:sp>
        <p:nvSpPr>
          <p:cNvPr id="14" name="Rectangle 13"/>
          <p:cNvSpPr/>
          <p:nvPr/>
        </p:nvSpPr>
        <p:spPr>
          <a:xfrm>
            <a:off x="2016125" y="4513263"/>
            <a:ext cx="1568450" cy="676275"/>
          </a:xfrm>
          <a:prstGeom prst="rect">
            <a:avLst/>
          </a:prstGeom>
          <a:solidFill>
            <a:srgbClr val="C8DBFF"/>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Calibri" charset="0"/>
                <a:ea typeface="Calibri" charset="0"/>
                <a:cs typeface="Calibri" charset="0"/>
              </a:rPr>
              <a:t>Monitoring</a:t>
            </a:r>
          </a:p>
          <a:p>
            <a:pPr marL="228600" indent="-228600" eaLnBrk="1" fontAlgn="auto" hangingPunct="1">
              <a:spcBef>
                <a:spcPts val="0"/>
              </a:spcBef>
              <a:spcAft>
                <a:spcPts val="0"/>
              </a:spcAft>
              <a:buFont typeface="+mj-lt"/>
              <a:buAutoNum type="arabicPeriod"/>
              <a:defRPr/>
            </a:pPr>
            <a:r>
              <a:rPr lang="en-US" sz="1000" dirty="0">
                <a:solidFill>
                  <a:schemeClr val="tx1"/>
                </a:solidFill>
                <a:latin typeface="Calibri" charset="0"/>
                <a:ea typeface="Calibri" charset="0"/>
                <a:cs typeface="Calibri" charset="0"/>
              </a:rPr>
              <a:t>System in Operation</a:t>
            </a:r>
          </a:p>
        </p:txBody>
      </p:sp>
      <p:sp>
        <p:nvSpPr>
          <p:cNvPr id="15" name="Right Arrow 14"/>
          <p:cNvSpPr/>
          <p:nvPr/>
        </p:nvSpPr>
        <p:spPr>
          <a:xfrm>
            <a:off x="1525588" y="3502025"/>
            <a:ext cx="455612" cy="438150"/>
          </a:xfrm>
          <a:prstGeom prst="rightArrow">
            <a:avLst>
              <a:gd name="adj1" fmla="val 45627"/>
              <a:gd name="adj2" fmla="val 33187"/>
            </a:avLst>
          </a:prstGeom>
          <a:solidFill>
            <a:schemeClr val="bg1"/>
          </a:solidFill>
          <a:ln w="12700" cmpd="sng">
            <a:solidFill>
              <a:schemeClr val="tx1">
                <a:lumMod val="50000"/>
              </a:schemeClr>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en-US" sz="1600">
              <a:solidFill>
                <a:schemeClr val="bg1"/>
              </a:solidFill>
              <a:latin typeface="Calibri" charset="0"/>
              <a:ea typeface="ＭＳ Ｐゴシック" charset="0"/>
            </a:endParaRPr>
          </a:p>
        </p:txBody>
      </p:sp>
      <p:grpSp>
        <p:nvGrpSpPr>
          <p:cNvPr id="16" name="Group 15"/>
          <p:cNvGrpSpPr/>
          <p:nvPr/>
        </p:nvGrpSpPr>
        <p:grpSpPr>
          <a:xfrm>
            <a:off x="3614304" y="2742745"/>
            <a:ext cx="496047" cy="2057400"/>
            <a:chOff x="3675812" y="2559796"/>
            <a:chExt cx="496047" cy="2057400"/>
          </a:xfrm>
          <a:solidFill>
            <a:schemeClr val="tx2"/>
          </a:solidFill>
        </p:grpSpPr>
        <p:sp>
          <p:nvSpPr>
            <p:cNvPr id="17" name="Right Arrow 16"/>
            <p:cNvSpPr/>
            <p:nvPr/>
          </p:nvSpPr>
          <p:spPr>
            <a:xfrm>
              <a:off x="3675812" y="3336497"/>
              <a:ext cx="496047" cy="402043"/>
            </a:xfrm>
            <a:prstGeom prst="rightArrow">
              <a:avLst>
                <a:gd name="adj1" fmla="val 50000"/>
                <a:gd name="adj2" fmla="val 33358"/>
              </a:avLst>
            </a:prstGeom>
            <a:solidFill>
              <a:schemeClr val="bg1"/>
            </a:solidFill>
            <a:ln w="12700" cmpd="sng">
              <a:solidFill>
                <a:schemeClr val="tx1">
                  <a:lumMod val="50000"/>
                </a:schemeClr>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schemeClr val="bg1"/>
                </a:solidFill>
              </a:endParaRPr>
            </a:p>
          </p:txBody>
        </p:sp>
        <p:sp>
          <p:nvSpPr>
            <p:cNvPr id="18" name="Rectangle 17"/>
            <p:cNvSpPr/>
            <p:nvPr/>
          </p:nvSpPr>
          <p:spPr>
            <a:xfrm rot="16200000">
              <a:off x="2836590" y="3499354"/>
              <a:ext cx="2057400" cy="178284"/>
            </a:xfrm>
            <a:prstGeom prst="rect">
              <a:avLst/>
            </a:prstGeom>
            <a:grpFill/>
            <a:ln>
              <a:solidFill>
                <a:srgbClr val="445A7A"/>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schemeClr val="bg1"/>
                  </a:solidFill>
                </a:rPr>
                <a:t>Expert Assessment</a:t>
              </a:r>
            </a:p>
          </p:txBody>
        </p:sp>
      </p:grpSp>
      <p:sp>
        <p:nvSpPr>
          <p:cNvPr id="19" name="Rectangle 18"/>
          <p:cNvSpPr/>
          <p:nvPr/>
        </p:nvSpPr>
        <p:spPr>
          <a:xfrm rot="16200000">
            <a:off x="7676659" y="3541712"/>
            <a:ext cx="2078037" cy="358775"/>
          </a:xfrm>
          <a:prstGeom prst="rect">
            <a:avLst/>
          </a:prstGeom>
          <a:solidFill>
            <a:schemeClr val="tx2"/>
          </a:solidFill>
          <a:ln>
            <a:solidFill>
              <a:srgbClr val="445A7A"/>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schemeClr val="bg1"/>
                </a:solidFill>
              </a:rPr>
              <a:t>Empirical Study</a:t>
            </a:r>
          </a:p>
        </p:txBody>
      </p:sp>
      <p:sp>
        <p:nvSpPr>
          <p:cNvPr id="20" name="Rectangle 19"/>
          <p:cNvSpPr/>
          <p:nvPr/>
        </p:nvSpPr>
        <p:spPr>
          <a:xfrm>
            <a:off x="2016125" y="2457450"/>
            <a:ext cx="1568450" cy="1039813"/>
          </a:xfrm>
          <a:prstGeom prst="rect">
            <a:avLst/>
          </a:prstGeom>
          <a:solidFill>
            <a:srgbClr val="FFEEB8"/>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rgbClr val="000000"/>
                </a:solidFill>
                <a:latin typeface="Calibri" charset="0"/>
                <a:ea typeface="Calibri" charset="0"/>
                <a:cs typeface="Calibri" charset="0"/>
              </a:rPr>
              <a:t>Meta CLASS Repository</a:t>
            </a:r>
          </a:p>
          <a:p>
            <a:pPr marL="228600" indent="-228600" eaLnBrk="1" fontAlgn="auto" hangingPunct="1">
              <a:spcBef>
                <a:spcPts val="0"/>
              </a:spcBef>
              <a:spcAft>
                <a:spcPts val="0"/>
              </a:spcAft>
              <a:buFont typeface="+mj-lt"/>
              <a:buAutoNum type="arabicPeriod"/>
              <a:defRPr/>
            </a:pPr>
            <a:r>
              <a:rPr lang="en-US" sz="1000" dirty="0">
                <a:solidFill>
                  <a:srgbClr val="000000"/>
                </a:solidFill>
                <a:latin typeface="Calibri" charset="0"/>
                <a:ea typeface="Calibri" charset="0"/>
                <a:cs typeface="Calibri" charset="0"/>
              </a:rPr>
              <a:t>Argument Templates</a:t>
            </a:r>
          </a:p>
          <a:p>
            <a:pPr marL="228600" indent="-228600" eaLnBrk="1" fontAlgn="auto" hangingPunct="1">
              <a:spcBef>
                <a:spcPts val="0"/>
              </a:spcBef>
              <a:spcAft>
                <a:spcPts val="0"/>
              </a:spcAft>
              <a:buFont typeface="+mj-lt"/>
              <a:buAutoNum type="arabicPeriod"/>
              <a:defRPr/>
            </a:pPr>
            <a:r>
              <a:rPr lang="en-US" sz="1000" dirty="0">
                <a:solidFill>
                  <a:srgbClr val="000000"/>
                </a:solidFill>
                <a:latin typeface="Calibri" charset="0"/>
                <a:ea typeface="Calibri" charset="0"/>
                <a:cs typeface="Calibri" charset="0"/>
              </a:rPr>
              <a:t>Update messages</a:t>
            </a:r>
          </a:p>
        </p:txBody>
      </p:sp>
      <p:sp>
        <p:nvSpPr>
          <p:cNvPr id="21" name="Rectangle 20"/>
          <p:cNvSpPr/>
          <p:nvPr/>
        </p:nvSpPr>
        <p:spPr>
          <a:xfrm>
            <a:off x="2019300" y="1968500"/>
            <a:ext cx="1565275" cy="511175"/>
          </a:xfrm>
          <a:prstGeom prst="rect">
            <a:avLst/>
          </a:prstGeom>
          <a:solidFill>
            <a:srgbClr val="C2FEFB"/>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rgbClr val="000000"/>
                </a:solidFill>
                <a:latin typeface="Calibri" charset="0"/>
                <a:ea typeface="Calibri" charset="0"/>
                <a:cs typeface="Calibri" charset="0"/>
              </a:rPr>
              <a:t>CLASS Expertise</a:t>
            </a:r>
          </a:p>
        </p:txBody>
      </p:sp>
      <p:grpSp>
        <p:nvGrpSpPr>
          <p:cNvPr id="22" name="Group 66"/>
          <p:cNvGrpSpPr>
            <a:grpSpLocks/>
          </p:cNvGrpSpPr>
          <p:nvPr/>
        </p:nvGrpSpPr>
        <p:grpSpPr bwMode="auto">
          <a:xfrm>
            <a:off x="4140199" y="1978025"/>
            <a:ext cx="1609726" cy="3968750"/>
            <a:chOff x="4196109" y="1996122"/>
            <a:chExt cx="1713872" cy="3960616"/>
          </a:xfrm>
        </p:grpSpPr>
        <p:sp>
          <p:nvSpPr>
            <p:cNvPr id="23" name="Rectangle 22"/>
            <p:cNvSpPr/>
            <p:nvPr/>
          </p:nvSpPr>
          <p:spPr>
            <a:xfrm>
              <a:off x="4196110" y="5202637"/>
              <a:ext cx="1713871" cy="381804"/>
            </a:xfrm>
            <a:prstGeom prst="rect">
              <a:avLst/>
            </a:prstGeom>
            <a:solidFill>
              <a:schemeClr val="accent2">
                <a:lumMod val="60000"/>
                <a:lumOff val="40000"/>
              </a:schemeClr>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Calibri" charset="0"/>
                  <a:ea typeface="Calibri" charset="0"/>
                  <a:cs typeface="Calibri" charset="0"/>
                </a:rPr>
                <a:t>Workflow</a:t>
              </a:r>
            </a:p>
            <a:p>
              <a:pPr algn="ctr" eaLnBrk="1" fontAlgn="auto" hangingPunct="1">
                <a:spcBef>
                  <a:spcPts val="0"/>
                </a:spcBef>
                <a:spcAft>
                  <a:spcPts val="0"/>
                </a:spcAft>
                <a:defRPr/>
              </a:pPr>
              <a:r>
                <a:rPr lang="en-US" sz="1000" dirty="0">
                  <a:solidFill>
                    <a:schemeClr val="tx1"/>
                  </a:solidFill>
                  <a:latin typeface="Calibri" charset="0"/>
                  <a:ea typeface="Calibri" charset="0"/>
                  <a:cs typeface="Calibri" charset="0"/>
                </a:rPr>
                <a:t>BPMN2 Processes</a:t>
              </a:r>
            </a:p>
          </p:txBody>
        </p:sp>
        <p:sp>
          <p:nvSpPr>
            <p:cNvPr id="24" name="Rectangle 23"/>
            <p:cNvSpPr/>
            <p:nvPr/>
          </p:nvSpPr>
          <p:spPr>
            <a:xfrm>
              <a:off x="4196110" y="5574935"/>
              <a:ext cx="1713871" cy="381803"/>
            </a:xfrm>
            <a:prstGeom prst="rect">
              <a:avLst/>
            </a:prstGeom>
            <a:solidFill>
              <a:srgbClr val="DAED81"/>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Calibri" charset="0"/>
                  <a:ea typeface="Calibri" charset="0"/>
                  <a:cs typeface="Calibri" charset="0"/>
                </a:rPr>
                <a:t>Filter Model</a:t>
              </a:r>
            </a:p>
            <a:p>
              <a:pPr algn="ctr" eaLnBrk="1" fontAlgn="auto" hangingPunct="1">
                <a:spcBef>
                  <a:spcPts val="0"/>
                </a:spcBef>
                <a:spcAft>
                  <a:spcPts val="0"/>
                </a:spcAft>
                <a:defRPr/>
              </a:pPr>
              <a:r>
                <a:rPr lang="en-US" sz="1000" dirty="0">
                  <a:solidFill>
                    <a:schemeClr val="tx1"/>
                  </a:solidFill>
                  <a:latin typeface="Calibri" charset="0"/>
                  <a:ea typeface="Calibri" charset="0"/>
                  <a:cs typeface="Calibri" charset="0"/>
                </a:rPr>
                <a:t>For Certification</a:t>
              </a:r>
            </a:p>
          </p:txBody>
        </p:sp>
        <p:sp>
          <p:nvSpPr>
            <p:cNvPr id="25" name="Rectangle 24"/>
            <p:cNvSpPr/>
            <p:nvPr/>
          </p:nvSpPr>
          <p:spPr>
            <a:xfrm>
              <a:off x="4201181" y="2474564"/>
              <a:ext cx="1708800" cy="1045603"/>
            </a:xfrm>
            <a:prstGeom prst="rect">
              <a:avLst/>
            </a:prstGeom>
            <a:solidFill>
              <a:srgbClr val="FFEEB8"/>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r>
                <a:rPr lang="en-US" sz="1100" b="1" dirty="0">
                  <a:solidFill>
                    <a:srgbClr val="000000"/>
                  </a:solidFill>
                  <a:latin typeface="Calibri" charset="0"/>
                  <a:ea typeface="ＭＳ Ｐゴシック" charset="0"/>
                </a:rPr>
                <a:t>Expert Repositories</a:t>
              </a:r>
              <a:endParaRPr lang="en-US" sz="1100" b="1" u="sng" dirty="0">
                <a:solidFill>
                  <a:srgbClr val="000000"/>
                </a:solidFill>
                <a:latin typeface="Calibri" charset="0"/>
                <a:ea typeface="ＭＳ Ｐゴシック" charset="0"/>
              </a:endParaRPr>
            </a:p>
            <a:p>
              <a:pPr eaLnBrk="1" hangingPunct="1">
                <a:buFont typeface="Calibri" charset="0"/>
                <a:buAutoNum type="arabicPeriod"/>
              </a:pPr>
              <a:r>
                <a:rPr lang="en-US" sz="1000" dirty="0">
                  <a:solidFill>
                    <a:srgbClr val="000000"/>
                  </a:solidFill>
                  <a:latin typeface="Calibri" charset="0"/>
                  <a:ea typeface="ＭＳ Ｐゴシック" charset="0"/>
                </a:rPr>
                <a:t>DCi, York, etc.</a:t>
              </a:r>
            </a:p>
            <a:p>
              <a:pPr eaLnBrk="1" hangingPunct="1">
                <a:buFont typeface="Calibri" charset="0"/>
                <a:buAutoNum type="arabicPeriod"/>
              </a:pPr>
              <a:r>
                <a:rPr lang="en-US" sz="1000" dirty="0">
                  <a:solidFill>
                    <a:srgbClr val="000000"/>
                  </a:solidFill>
                  <a:latin typeface="Calibri" charset="0"/>
                  <a:ea typeface="ＭＳ Ｐゴシック" charset="0"/>
                </a:rPr>
                <a:t>Argument Templates</a:t>
              </a:r>
            </a:p>
            <a:p>
              <a:pPr eaLnBrk="1" hangingPunct="1">
                <a:buFont typeface="Calibri" charset="0"/>
                <a:buAutoNum type="arabicPeriod"/>
              </a:pPr>
              <a:r>
                <a:rPr lang="en-US" sz="1000" dirty="0">
                  <a:solidFill>
                    <a:srgbClr val="000000"/>
                  </a:solidFill>
                  <a:latin typeface="Calibri" charset="0"/>
                  <a:ea typeface="ＭＳ Ｐゴシック" charset="0"/>
                </a:rPr>
                <a:t>Processes (BPMN2)</a:t>
              </a:r>
            </a:p>
            <a:p>
              <a:pPr eaLnBrk="1" hangingPunct="1">
                <a:buFont typeface="Calibri" charset="0"/>
                <a:buAutoNum type="arabicPeriod"/>
              </a:pPr>
              <a:r>
                <a:rPr lang="en-US" sz="1000" dirty="0">
                  <a:solidFill>
                    <a:srgbClr val="000000"/>
                  </a:solidFill>
                  <a:latin typeface="Calibri" charset="0"/>
                  <a:ea typeface="ＭＳ Ｐゴシック" charset="0"/>
                </a:rPr>
                <a:t>Guidance</a:t>
              </a:r>
            </a:p>
            <a:p>
              <a:pPr eaLnBrk="1" hangingPunct="1">
                <a:buFont typeface="Calibri" charset="0"/>
                <a:buAutoNum type="arabicPeriod"/>
              </a:pPr>
              <a:r>
                <a:rPr lang="en-US" sz="1000" dirty="0">
                  <a:solidFill>
                    <a:srgbClr val="000000"/>
                  </a:solidFill>
                  <a:latin typeface="Calibri" charset="0"/>
                  <a:ea typeface="ＭＳ Ｐゴシック" charset="0"/>
                </a:rPr>
                <a:t>Update Messages</a:t>
              </a:r>
            </a:p>
          </p:txBody>
        </p:sp>
        <p:sp>
          <p:nvSpPr>
            <p:cNvPr id="26" name="Rectangle 25"/>
            <p:cNvSpPr/>
            <p:nvPr/>
          </p:nvSpPr>
          <p:spPr>
            <a:xfrm>
              <a:off x="4196109" y="4168124"/>
              <a:ext cx="1713871" cy="405567"/>
            </a:xfrm>
            <a:prstGeom prst="rect">
              <a:avLst/>
            </a:prstGeom>
            <a:solidFill>
              <a:srgbClr val="EFD5F7"/>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Calibri" charset="0"/>
                  <a:ea typeface="Calibri" charset="0"/>
                  <a:cs typeface="Calibri" charset="0"/>
                </a:rPr>
                <a:t>Project Data</a:t>
              </a:r>
            </a:p>
            <a:p>
              <a:pPr marL="228600" indent="-228600" eaLnBrk="1" fontAlgn="auto" hangingPunct="1">
                <a:spcBef>
                  <a:spcPts val="0"/>
                </a:spcBef>
                <a:spcAft>
                  <a:spcPts val="0"/>
                </a:spcAft>
                <a:buFont typeface="+mj-lt"/>
                <a:buAutoNum type="arabicPeriod"/>
                <a:defRPr/>
              </a:pPr>
              <a:r>
                <a:rPr lang="en-US" sz="1000" dirty="0">
                  <a:solidFill>
                    <a:schemeClr val="tx1"/>
                  </a:solidFill>
                  <a:latin typeface="Calibri" charset="0"/>
                  <a:ea typeface="Calibri" charset="0"/>
                  <a:cs typeface="Calibri" charset="0"/>
                </a:rPr>
                <a:t>All data on system</a:t>
              </a:r>
            </a:p>
          </p:txBody>
        </p:sp>
        <p:sp>
          <p:nvSpPr>
            <p:cNvPr id="27" name="Rectangle 26"/>
            <p:cNvSpPr/>
            <p:nvPr/>
          </p:nvSpPr>
          <p:spPr>
            <a:xfrm>
              <a:off x="4196110" y="1996122"/>
              <a:ext cx="1705421" cy="484779"/>
            </a:xfrm>
            <a:prstGeom prst="rect">
              <a:avLst/>
            </a:prstGeom>
            <a:solidFill>
              <a:srgbClr val="C2FEFB"/>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rgbClr val="000000"/>
                  </a:solidFill>
                  <a:latin typeface="Calibri" charset="0"/>
                  <a:ea typeface="Calibri" charset="0"/>
                  <a:cs typeface="Calibri" charset="0"/>
                </a:rPr>
                <a:t>Argument Expertise</a:t>
              </a:r>
            </a:p>
            <a:p>
              <a:pPr marL="228600" indent="-228600" eaLnBrk="1" fontAlgn="auto" hangingPunct="1">
                <a:spcBef>
                  <a:spcPts val="0"/>
                </a:spcBef>
                <a:spcAft>
                  <a:spcPts val="0"/>
                </a:spcAft>
                <a:buFont typeface="+mj-lt"/>
                <a:buAutoNum type="arabicPeriod"/>
                <a:defRPr/>
              </a:pPr>
              <a:r>
                <a:rPr lang="en-US" sz="1000" dirty="0">
                  <a:solidFill>
                    <a:srgbClr val="000000"/>
                  </a:solidFill>
                </a:rPr>
                <a:t>Synchrony</a:t>
              </a:r>
            </a:p>
          </p:txBody>
        </p:sp>
        <p:sp>
          <p:nvSpPr>
            <p:cNvPr id="28" name="Rectangle 27"/>
            <p:cNvSpPr/>
            <p:nvPr/>
          </p:nvSpPr>
          <p:spPr>
            <a:xfrm>
              <a:off x="4202871" y="3523336"/>
              <a:ext cx="1700349" cy="655878"/>
            </a:xfrm>
            <a:prstGeom prst="rect">
              <a:avLst/>
            </a:prstGeom>
            <a:solidFill>
              <a:srgbClr val="E9FDD7"/>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Calibri" charset="0"/>
                  <a:ea typeface="Calibri" charset="0"/>
                  <a:cs typeface="Calibri" charset="0"/>
                </a:rPr>
                <a:t>CLASS Project</a:t>
              </a:r>
            </a:p>
            <a:p>
              <a:pPr marL="228600" indent="-228600" eaLnBrk="1" fontAlgn="auto" hangingPunct="1">
                <a:spcBef>
                  <a:spcPts val="0"/>
                </a:spcBef>
                <a:spcAft>
                  <a:spcPts val="0"/>
                </a:spcAft>
                <a:buFont typeface="+mj-lt"/>
                <a:buAutoNum type="arabicPeriod"/>
                <a:defRPr/>
              </a:pPr>
              <a:r>
                <a:rPr lang="en-US" sz="1000" dirty="0">
                  <a:solidFill>
                    <a:schemeClr val="tx1"/>
                  </a:solidFill>
                  <a:latin typeface="Calibri" charset="0"/>
                  <a:ea typeface="Calibri" charset="0"/>
                  <a:cs typeface="Calibri" charset="0"/>
                </a:rPr>
                <a:t>Configured from Meta</a:t>
              </a:r>
            </a:p>
            <a:p>
              <a:pPr marL="228600" indent="-228600" eaLnBrk="1" fontAlgn="auto" hangingPunct="1">
                <a:spcBef>
                  <a:spcPts val="0"/>
                </a:spcBef>
                <a:spcAft>
                  <a:spcPts val="0"/>
                </a:spcAft>
                <a:buFont typeface="+mj-lt"/>
                <a:buAutoNum type="arabicPeriod"/>
                <a:defRPr/>
              </a:pPr>
              <a:r>
                <a:rPr lang="en-US" sz="1000" b="1" dirty="0">
                  <a:solidFill>
                    <a:schemeClr val="tx1"/>
                  </a:solidFill>
                  <a:latin typeface="Calibri" charset="0"/>
                  <a:ea typeface="Calibri" charset="0"/>
                  <a:cs typeface="Calibri" charset="0"/>
                </a:rPr>
                <a:t>Configuration</a:t>
              </a:r>
            </a:p>
          </p:txBody>
        </p:sp>
        <p:sp>
          <p:nvSpPr>
            <p:cNvPr id="29" name="Rectangle 28"/>
            <p:cNvSpPr/>
            <p:nvPr/>
          </p:nvSpPr>
          <p:spPr>
            <a:xfrm>
              <a:off x="4196110" y="4578444"/>
              <a:ext cx="1713871" cy="630530"/>
            </a:xfrm>
            <a:prstGeom prst="rect">
              <a:avLst/>
            </a:prstGeom>
            <a:solidFill>
              <a:srgbClr val="C8DBFF"/>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Calibri" charset="0"/>
                  <a:ea typeface="Calibri" charset="0"/>
                  <a:cs typeface="Calibri" charset="0"/>
                </a:rPr>
                <a:t>Monitoring</a:t>
              </a:r>
            </a:p>
            <a:p>
              <a:pPr marL="228600" indent="-228600" eaLnBrk="1" fontAlgn="auto" hangingPunct="1">
                <a:spcBef>
                  <a:spcPts val="0"/>
                </a:spcBef>
                <a:spcAft>
                  <a:spcPts val="0"/>
                </a:spcAft>
                <a:buFont typeface="+mj-lt"/>
                <a:buAutoNum type="arabicPeriod"/>
                <a:defRPr/>
              </a:pPr>
              <a:r>
                <a:rPr lang="en-US" sz="1000" dirty="0">
                  <a:solidFill>
                    <a:schemeClr val="tx1"/>
                  </a:solidFill>
                  <a:latin typeface="Calibri" charset="0"/>
                  <a:ea typeface="Calibri" charset="0"/>
                  <a:cs typeface="Calibri" charset="0"/>
                </a:rPr>
                <a:t>System in Operation</a:t>
              </a:r>
            </a:p>
            <a:p>
              <a:pPr marL="228600" indent="-228600" eaLnBrk="1" fontAlgn="auto" hangingPunct="1">
                <a:spcBef>
                  <a:spcPts val="0"/>
                </a:spcBef>
                <a:spcAft>
                  <a:spcPts val="0"/>
                </a:spcAft>
                <a:buFont typeface="+mj-lt"/>
                <a:buAutoNum type="arabicPeriod"/>
                <a:defRPr/>
              </a:pPr>
              <a:r>
                <a:rPr lang="en-US" sz="1000" b="1" dirty="0">
                  <a:solidFill>
                    <a:schemeClr val="tx1"/>
                  </a:solidFill>
                  <a:latin typeface="Calibri" charset="0"/>
                  <a:ea typeface="Calibri" charset="0"/>
                  <a:cs typeface="Calibri" charset="0"/>
                </a:rPr>
                <a:t>Process logs, events</a:t>
              </a:r>
            </a:p>
          </p:txBody>
        </p:sp>
      </p:grpSp>
      <p:grpSp>
        <p:nvGrpSpPr>
          <p:cNvPr id="30" name="Group 65"/>
          <p:cNvGrpSpPr>
            <a:grpSpLocks/>
          </p:cNvGrpSpPr>
          <p:nvPr/>
        </p:nvGrpSpPr>
        <p:grpSpPr bwMode="auto">
          <a:xfrm>
            <a:off x="6324600" y="1978025"/>
            <a:ext cx="1704975" cy="4743450"/>
            <a:chOff x="6491269" y="1996121"/>
            <a:chExt cx="1696988" cy="4104388"/>
          </a:xfrm>
        </p:grpSpPr>
        <p:sp>
          <p:nvSpPr>
            <p:cNvPr id="31" name="Rectangle 30"/>
            <p:cNvSpPr/>
            <p:nvPr/>
          </p:nvSpPr>
          <p:spPr>
            <a:xfrm>
              <a:off x="6491269" y="3526338"/>
              <a:ext cx="1695408" cy="655219"/>
            </a:xfrm>
            <a:prstGeom prst="rect">
              <a:avLst/>
            </a:prstGeom>
            <a:solidFill>
              <a:srgbClr val="E9FDD7"/>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Calibri" charset="0"/>
                  <a:ea typeface="Calibri" charset="0"/>
                  <a:cs typeface="Calibri" charset="0"/>
                </a:rPr>
                <a:t>System Community</a:t>
              </a:r>
            </a:p>
            <a:p>
              <a:pPr marL="228600" indent="-228600" eaLnBrk="1" fontAlgn="auto" hangingPunct="1">
                <a:spcBef>
                  <a:spcPts val="0"/>
                </a:spcBef>
                <a:spcAft>
                  <a:spcPts val="0"/>
                </a:spcAft>
                <a:buFont typeface="+mj-lt"/>
                <a:buAutoNum type="arabicPeriod"/>
                <a:defRPr/>
              </a:pPr>
              <a:r>
                <a:rPr lang="en-US" sz="1000" b="1" dirty="0">
                  <a:solidFill>
                    <a:schemeClr val="tx1"/>
                  </a:solidFill>
                  <a:latin typeface="Calibri" charset="0"/>
                  <a:ea typeface="Calibri" charset="0"/>
                  <a:cs typeface="Calibri" charset="0"/>
                </a:rPr>
                <a:t>A system is a highly specialized domain</a:t>
              </a:r>
            </a:p>
          </p:txBody>
        </p:sp>
        <p:sp>
          <p:nvSpPr>
            <p:cNvPr id="32" name="Rectangle 31"/>
            <p:cNvSpPr/>
            <p:nvPr/>
          </p:nvSpPr>
          <p:spPr>
            <a:xfrm>
              <a:off x="6492850" y="1996121"/>
              <a:ext cx="1695407" cy="498626"/>
            </a:xfrm>
            <a:prstGeom prst="rect">
              <a:avLst/>
            </a:prstGeom>
            <a:solidFill>
              <a:srgbClr val="C2FEFB"/>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rgbClr val="000000"/>
                  </a:solidFill>
                  <a:latin typeface="Calibri" charset="0"/>
                  <a:ea typeface="Calibri" charset="0"/>
                  <a:cs typeface="Calibri" charset="0"/>
                </a:rPr>
                <a:t>Domain Expertise</a:t>
              </a:r>
            </a:p>
            <a:p>
              <a:pPr marL="228600" indent="-228600" eaLnBrk="1" fontAlgn="auto" hangingPunct="1">
                <a:spcBef>
                  <a:spcPts val="0"/>
                </a:spcBef>
                <a:spcAft>
                  <a:spcPts val="0"/>
                </a:spcAft>
                <a:buFont typeface="+mj-lt"/>
                <a:buAutoNum type="arabicPeriod"/>
                <a:defRPr/>
              </a:pPr>
              <a:r>
                <a:rPr lang="en-US" sz="1000" b="1" dirty="0">
                  <a:solidFill>
                    <a:srgbClr val="000000"/>
                  </a:solidFill>
                </a:rPr>
                <a:t>Domain Arguments</a:t>
              </a:r>
            </a:p>
            <a:p>
              <a:pPr marL="228600" indent="-228600" eaLnBrk="1" fontAlgn="auto" hangingPunct="1">
                <a:spcBef>
                  <a:spcPts val="0"/>
                </a:spcBef>
                <a:spcAft>
                  <a:spcPts val="0"/>
                </a:spcAft>
                <a:buFont typeface="+mj-lt"/>
                <a:buAutoNum type="arabicPeriod"/>
                <a:defRPr/>
              </a:pPr>
              <a:r>
                <a:rPr lang="en-US" sz="1000" b="1" dirty="0">
                  <a:solidFill>
                    <a:srgbClr val="000000"/>
                  </a:solidFill>
                </a:rPr>
                <a:t>Domain Processes</a:t>
              </a:r>
            </a:p>
          </p:txBody>
        </p:sp>
        <p:sp>
          <p:nvSpPr>
            <p:cNvPr id="33" name="Rectangle 32"/>
            <p:cNvSpPr/>
            <p:nvPr/>
          </p:nvSpPr>
          <p:spPr>
            <a:xfrm>
              <a:off x="6491269" y="5339521"/>
              <a:ext cx="1685928" cy="402472"/>
            </a:xfrm>
            <a:prstGeom prst="rect">
              <a:avLst/>
            </a:prstGeom>
            <a:solidFill>
              <a:srgbClr val="DAED81"/>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Calibri" charset="0"/>
                  <a:ea typeface="Calibri" charset="0"/>
                  <a:cs typeface="Calibri" charset="0"/>
                </a:rPr>
                <a:t>Rationalized Standards</a:t>
              </a:r>
            </a:p>
          </p:txBody>
        </p:sp>
        <p:sp>
          <p:nvSpPr>
            <p:cNvPr id="34" name="Rectangle 33"/>
            <p:cNvSpPr/>
            <p:nvPr/>
          </p:nvSpPr>
          <p:spPr>
            <a:xfrm>
              <a:off x="6491269" y="2494747"/>
              <a:ext cx="1695408" cy="1039833"/>
            </a:xfrm>
            <a:prstGeom prst="rect">
              <a:avLst/>
            </a:prstGeom>
            <a:solidFill>
              <a:srgbClr val="FFEEB8"/>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rgbClr val="000000"/>
                  </a:solidFill>
                  <a:latin typeface="Calibri" charset="0"/>
                  <a:ea typeface="Calibri" charset="0"/>
                  <a:cs typeface="Calibri" charset="0"/>
                </a:rPr>
                <a:t>Domain Communities</a:t>
              </a:r>
            </a:p>
            <a:p>
              <a:pPr marL="228600" indent="-228600" eaLnBrk="1" fontAlgn="auto" hangingPunct="1">
                <a:spcBef>
                  <a:spcPts val="0"/>
                </a:spcBef>
                <a:spcAft>
                  <a:spcPts val="0"/>
                </a:spcAft>
                <a:buFont typeface="+mj-lt"/>
                <a:buAutoNum type="arabicPeriod"/>
                <a:defRPr/>
              </a:pPr>
              <a:r>
                <a:rPr lang="en-US" sz="1000" dirty="0">
                  <a:solidFill>
                    <a:srgbClr val="000000"/>
                  </a:solidFill>
                  <a:latin typeface="Calibri" charset="0"/>
                  <a:ea typeface="Calibri" charset="0"/>
                  <a:cs typeface="Calibri" charset="0"/>
                </a:rPr>
                <a:t>Engineering Experts</a:t>
              </a:r>
            </a:p>
            <a:p>
              <a:pPr marL="228600" indent="-228600" eaLnBrk="1" fontAlgn="auto" hangingPunct="1">
                <a:spcBef>
                  <a:spcPts val="0"/>
                </a:spcBef>
                <a:spcAft>
                  <a:spcPts val="0"/>
                </a:spcAft>
                <a:buFont typeface="+mj-lt"/>
                <a:buAutoNum type="arabicPeriod"/>
                <a:defRPr/>
              </a:pPr>
              <a:r>
                <a:rPr lang="en-US" sz="1000" dirty="0">
                  <a:solidFill>
                    <a:srgbClr val="000000"/>
                  </a:solidFill>
                  <a:latin typeface="Calibri" charset="0"/>
                  <a:ea typeface="Calibri" charset="0"/>
                  <a:cs typeface="Calibri" charset="0"/>
                </a:rPr>
                <a:t>Argument Experts</a:t>
              </a:r>
            </a:p>
            <a:p>
              <a:pPr marL="228600" indent="-228600" eaLnBrk="1" fontAlgn="auto" hangingPunct="1">
                <a:spcBef>
                  <a:spcPts val="0"/>
                </a:spcBef>
                <a:spcAft>
                  <a:spcPts val="0"/>
                </a:spcAft>
                <a:buFont typeface="+mj-lt"/>
                <a:buAutoNum type="arabicPeriod"/>
                <a:defRPr/>
              </a:pPr>
              <a:r>
                <a:rPr lang="en-US" sz="1000" dirty="0">
                  <a:solidFill>
                    <a:srgbClr val="000000"/>
                  </a:solidFill>
                  <a:latin typeface="Calibri" charset="0"/>
                  <a:ea typeface="Calibri" charset="0"/>
                  <a:cs typeface="Calibri" charset="0"/>
                </a:rPr>
                <a:t>Argument Templates</a:t>
              </a:r>
            </a:p>
            <a:p>
              <a:pPr marL="228600" indent="-228600" eaLnBrk="1" fontAlgn="auto" hangingPunct="1">
                <a:spcBef>
                  <a:spcPts val="0"/>
                </a:spcBef>
                <a:spcAft>
                  <a:spcPts val="0"/>
                </a:spcAft>
                <a:buFont typeface="+mj-lt"/>
                <a:buAutoNum type="arabicPeriod"/>
                <a:defRPr/>
              </a:pPr>
              <a:r>
                <a:rPr lang="en-US" sz="1000" dirty="0">
                  <a:solidFill>
                    <a:srgbClr val="000000"/>
                  </a:solidFill>
                  <a:latin typeface="Calibri" charset="0"/>
                  <a:ea typeface="Calibri" charset="0"/>
                  <a:cs typeface="Calibri" charset="0"/>
                </a:rPr>
                <a:t>Processes (BPMN2)</a:t>
              </a:r>
            </a:p>
            <a:p>
              <a:pPr marL="228600" indent="-228600" eaLnBrk="1" fontAlgn="auto" hangingPunct="1">
                <a:spcBef>
                  <a:spcPts val="0"/>
                </a:spcBef>
                <a:spcAft>
                  <a:spcPts val="0"/>
                </a:spcAft>
                <a:buFont typeface="+mj-lt"/>
                <a:buAutoNum type="arabicPeriod"/>
                <a:defRPr/>
              </a:pPr>
              <a:r>
                <a:rPr lang="en-US" sz="1000" b="1" dirty="0">
                  <a:solidFill>
                    <a:srgbClr val="000000"/>
                  </a:solidFill>
                  <a:latin typeface="Calibri" charset="0"/>
                  <a:ea typeface="Calibri" charset="0"/>
                  <a:cs typeface="Calibri" charset="0"/>
                </a:rPr>
                <a:t>Wiki Content</a:t>
              </a:r>
            </a:p>
            <a:p>
              <a:pPr marL="228600" indent="-228600" eaLnBrk="1" fontAlgn="auto" hangingPunct="1">
                <a:spcBef>
                  <a:spcPts val="0"/>
                </a:spcBef>
                <a:spcAft>
                  <a:spcPts val="0"/>
                </a:spcAft>
                <a:buFont typeface="+mj-lt"/>
                <a:buAutoNum type="arabicPeriod"/>
                <a:defRPr/>
              </a:pPr>
              <a:r>
                <a:rPr lang="en-US" sz="1000" b="1" dirty="0">
                  <a:solidFill>
                    <a:srgbClr val="000000"/>
                  </a:solidFill>
                  <a:latin typeface="Calibri" charset="0"/>
                  <a:ea typeface="Calibri" charset="0"/>
                  <a:cs typeface="Calibri" charset="0"/>
                </a:rPr>
                <a:t>Releases to Repos</a:t>
              </a:r>
            </a:p>
            <a:p>
              <a:pPr marL="228600" indent="-228600" eaLnBrk="1" fontAlgn="auto" hangingPunct="1">
                <a:spcBef>
                  <a:spcPts val="0"/>
                </a:spcBef>
                <a:spcAft>
                  <a:spcPts val="0"/>
                </a:spcAft>
                <a:buFont typeface="+mj-lt"/>
                <a:buAutoNum type="arabicPeriod"/>
                <a:defRPr/>
              </a:pPr>
              <a:r>
                <a:rPr lang="en-US" sz="1000" b="1" dirty="0">
                  <a:solidFill>
                    <a:srgbClr val="000000"/>
                  </a:solidFill>
                  <a:latin typeface="Calibri" charset="0"/>
                  <a:ea typeface="Calibri" charset="0"/>
                  <a:cs typeface="Calibri" charset="0"/>
                </a:rPr>
                <a:t>Configuration</a:t>
              </a:r>
            </a:p>
          </p:txBody>
        </p:sp>
        <p:sp>
          <p:nvSpPr>
            <p:cNvPr id="35" name="Rectangle 34"/>
            <p:cNvSpPr/>
            <p:nvPr/>
          </p:nvSpPr>
          <p:spPr>
            <a:xfrm>
              <a:off x="6491269" y="4180183"/>
              <a:ext cx="1685928" cy="802196"/>
            </a:xfrm>
            <a:prstGeom prst="rect">
              <a:avLst/>
            </a:prstGeom>
            <a:solidFill>
              <a:srgbClr val="C8DBFF"/>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Calibri" charset="0"/>
                  <a:ea typeface="Calibri" charset="0"/>
                  <a:cs typeface="Calibri" charset="0"/>
                </a:rPr>
                <a:t>Monitoring</a:t>
              </a:r>
            </a:p>
            <a:p>
              <a:pPr marL="228600" indent="-228600" eaLnBrk="1" fontAlgn="auto" hangingPunct="1">
                <a:spcBef>
                  <a:spcPts val="0"/>
                </a:spcBef>
                <a:spcAft>
                  <a:spcPts val="0"/>
                </a:spcAft>
                <a:buFont typeface="+mj-lt"/>
                <a:buAutoNum type="arabicPeriod"/>
                <a:defRPr/>
              </a:pPr>
              <a:r>
                <a:rPr lang="en-US" sz="1000" dirty="0">
                  <a:solidFill>
                    <a:schemeClr val="tx1"/>
                  </a:solidFill>
                  <a:latin typeface="Calibri" charset="0"/>
                  <a:ea typeface="Calibri" charset="0"/>
                  <a:cs typeface="Calibri" charset="0"/>
                </a:rPr>
                <a:t>System in Operation</a:t>
              </a:r>
            </a:p>
            <a:p>
              <a:pPr marL="228600" indent="-228600" eaLnBrk="1" fontAlgn="auto" hangingPunct="1">
                <a:spcBef>
                  <a:spcPts val="0"/>
                </a:spcBef>
                <a:spcAft>
                  <a:spcPts val="0"/>
                </a:spcAft>
                <a:buFont typeface="+mj-lt"/>
                <a:buAutoNum type="arabicPeriod"/>
                <a:defRPr/>
              </a:pPr>
              <a:r>
                <a:rPr lang="en-US" sz="1000" dirty="0">
                  <a:solidFill>
                    <a:schemeClr val="tx1"/>
                  </a:solidFill>
                  <a:latin typeface="Calibri" charset="0"/>
                  <a:ea typeface="Calibri" charset="0"/>
                  <a:cs typeface="Calibri" charset="0"/>
                </a:rPr>
                <a:t>Process logs, events</a:t>
              </a:r>
            </a:p>
            <a:p>
              <a:pPr marL="228600" indent="-228600" eaLnBrk="1" fontAlgn="auto" hangingPunct="1">
                <a:spcBef>
                  <a:spcPts val="0"/>
                </a:spcBef>
                <a:spcAft>
                  <a:spcPts val="0"/>
                </a:spcAft>
                <a:buFont typeface="+mj-lt"/>
                <a:buAutoNum type="arabicPeriod"/>
                <a:defRPr/>
              </a:pPr>
              <a:r>
                <a:rPr lang="en-US" sz="1000" b="1" dirty="0">
                  <a:solidFill>
                    <a:schemeClr val="tx1"/>
                  </a:solidFill>
                  <a:latin typeface="Calibri" charset="0"/>
                  <a:ea typeface="Calibri" charset="0"/>
                  <a:cs typeface="Calibri" charset="0"/>
                </a:rPr>
                <a:t>Communities</a:t>
              </a:r>
            </a:p>
            <a:p>
              <a:pPr marL="228600" indent="-228600" eaLnBrk="1" fontAlgn="auto" hangingPunct="1">
                <a:spcBef>
                  <a:spcPts val="0"/>
                </a:spcBef>
                <a:spcAft>
                  <a:spcPts val="0"/>
                </a:spcAft>
                <a:buFont typeface="+mj-lt"/>
                <a:buAutoNum type="arabicPeriod"/>
                <a:defRPr/>
              </a:pPr>
              <a:r>
                <a:rPr lang="en-US" sz="1000" b="1" dirty="0">
                  <a:solidFill>
                    <a:schemeClr val="tx1"/>
                  </a:solidFill>
                  <a:latin typeface="Calibri" charset="0"/>
                  <a:ea typeface="Calibri" charset="0"/>
                  <a:cs typeface="Calibri" charset="0"/>
                </a:rPr>
                <a:t>Content Generation</a:t>
              </a:r>
            </a:p>
          </p:txBody>
        </p:sp>
        <p:sp>
          <p:nvSpPr>
            <p:cNvPr id="36" name="Rectangle 35"/>
            <p:cNvSpPr/>
            <p:nvPr/>
          </p:nvSpPr>
          <p:spPr>
            <a:xfrm>
              <a:off x="6491269" y="4985126"/>
              <a:ext cx="1685928" cy="380494"/>
            </a:xfrm>
            <a:prstGeom prst="rect">
              <a:avLst/>
            </a:prstGeom>
            <a:solidFill>
              <a:schemeClr val="accent2">
                <a:lumMod val="60000"/>
                <a:lumOff val="40000"/>
              </a:schemeClr>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Calibri" charset="0"/>
                  <a:ea typeface="Calibri" charset="0"/>
                  <a:cs typeface="Calibri" charset="0"/>
                </a:rPr>
                <a:t>Workflow</a:t>
              </a:r>
            </a:p>
            <a:p>
              <a:pPr algn="ctr" eaLnBrk="1" fontAlgn="auto" hangingPunct="1">
                <a:spcBef>
                  <a:spcPts val="0"/>
                </a:spcBef>
                <a:spcAft>
                  <a:spcPts val="0"/>
                </a:spcAft>
                <a:defRPr/>
              </a:pPr>
              <a:r>
                <a:rPr lang="en-US" sz="1000" dirty="0">
                  <a:solidFill>
                    <a:schemeClr val="tx1"/>
                  </a:solidFill>
                  <a:latin typeface="Calibri" charset="0"/>
                  <a:ea typeface="Calibri" charset="0"/>
                  <a:cs typeface="Calibri" charset="0"/>
                </a:rPr>
                <a:t>BPMN2 Processes</a:t>
              </a:r>
            </a:p>
          </p:txBody>
        </p:sp>
        <p:sp>
          <p:nvSpPr>
            <p:cNvPr id="37" name="Rectangle 36"/>
            <p:cNvSpPr/>
            <p:nvPr/>
          </p:nvSpPr>
          <p:spPr>
            <a:xfrm>
              <a:off x="6491269" y="5731005"/>
              <a:ext cx="1685928" cy="369504"/>
            </a:xfrm>
            <a:prstGeom prst="rect">
              <a:avLst/>
            </a:prstGeom>
            <a:solidFill>
              <a:srgbClr val="DAED81"/>
            </a:solidFill>
            <a:ln>
              <a:solidFill>
                <a:schemeClr val="accent6">
                  <a:lumMod val="1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Calibri" charset="0"/>
                  <a:ea typeface="Calibri" charset="0"/>
                  <a:cs typeface="Calibri" charset="0"/>
                </a:rPr>
                <a:t>Expert Judgement</a:t>
              </a:r>
            </a:p>
          </p:txBody>
        </p:sp>
      </p:grpSp>
      <p:grpSp>
        <p:nvGrpSpPr>
          <p:cNvPr id="38" name="Group 37"/>
          <p:cNvGrpSpPr/>
          <p:nvPr/>
        </p:nvGrpSpPr>
        <p:grpSpPr>
          <a:xfrm>
            <a:off x="5813837" y="2737013"/>
            <a:ext cx="496047" cy="2057400"/>
            <a:chOff x="3675812" y="2559796"/>
            <a:chExt cx="496047" cy="2057400"/>
          </a:xfrm>
          <a:solidFill>
            <a:schemeClr val="tx2"/>
          </a:solidFill>
        </p:grpSpPr>
        <p:sp>
          <p:nvSpPr>
            <p:cNvPr id="39" name="Right Arrow 38"/>
            <p:cNvSpPr/>
            <p:nvPr/>
          </p:nvSpPr>
          <p:spPr>
            <a:xfrm>
              <a:off x="3675812" y="3336497"/>
              <a:ext cx="496047" cy="402043"/>
            </a:xfrm>
            <a:prstGeom prst="rightArrow">
              <a:avLst>
                <a:gd name="adj1" fmla="val 50000"/>
                <a:gd name="adj2" fmla="val 33358"/>
              </a:avLst>
            </a:prstGeom>
            <a:solidFill>
              <a:schemeClr val="bg1"/>
            </a:solidFill>
            <a:ln w="12700" cmpd="sng">
              <a:solidFill>
                <a:schemeClr val="tx1">
                  <a:lumMod val="50000"/>
                </a:schemeClr>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600" dirty="0">
                <a:solidFill>
                  <a:schemeClr val="bg1"/>
                </a:solidFill>
              </a:endParaRPr>
            </a:p>
          </p:txBody>
        </p:sp>
        <p:sp>
          <p:nvSpPr>
            <p:cNvPr id="40" name="Rectangle 39"/>
            <p:cNvSpPr/>
            <p:nvPr/>
          </p:nvSpPr>
          <p:spPr>
            <a:xfrm rot="16200000">
              <a:off x="2836590" y="3499354"/>
              <a:ext cx="2057400" cy="178284"/>
            </a:xfrm>
            <a:prstGeom prst="rect">
              <a:avLst/>
            </a:prstGeom>
            <a:grpFill/>
            <a:ln>
              <a:solidFill>
                <a:srgbClr val="445A7A"/>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1400" dirty="0">
                  <a:solidFill>
                    <a:schemeClr val="bg1"/>
                  </a:solidFill>
                </a:rPr>
                <a:t>Expert Assessment</a:t>
              </a:r>
            </a:p>
          </p:txBody>
        </p:sp>
      </p:grpSp>
      <p:sp>
        <p:nvSpPr>
          <p:cNvPr id="41" name="Right Arrow 40"/>
          <p:cNvSpPr/>
          <p:nvPr/>
        </p:nvSpPr>
        <p:spPr>
          <a:xfrm>
            <a:off x="8113705" y="3443288"/>
            <a:ext cx="336550" cy="401638"/>
          </a:xfrm>
          <a:prstGeom prst="rightArrow">
            <a:avLst>
              <a:gd name="adj1" fmla="val 50000"/>
              <a:gd name="adj2" fmla="val 35981"/>
            </a:avLst>
          </a:prstGeom>
          <a:solidFill>
            <a:schemeClr val="bg1"/>
          </a:solidFill>
          <a:ln w="12700" cmpd="sng">
            <a:solidFill>
              <a:schemeClr val="tx1">
                <a:lumMod val="50000"/>
              </a:schemeClr>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endParaRPr lang="en-US" sz="1600">
              <a:solidFill>
                <a:schemeClr val="bg1"/>
              </a:solidFill>
              <a:latin typeface="Calibri" charset="0"/>
              <a:ea typeface="ＭＳ Ｐゴシック" charset="0"/>
            </a:endParaRPr>
          </a:p>
        </p:txBody>
      </p:sp>
    </p:spTree>
    <p:extLst>
      <p:ext uri="{BB962C8B-B14F-4D97-AF65-F5344CB8AC3E}">
        <p14:creationId xmlns:p14="http://schemas.microsoft.com/office/powerpoint/2010/main" val="3839046743"/>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Expert Judgment</a:t>
            </a:r>
            <a:endParaRPr lang="en-US" dirty="0"/>
          </a:p>
        </p:txBody>
      </p:sp>
      <p:sp>
        <p:nvSpPr>
          <p:cNvPr id="8" name="Content Placeholder 7"/>
          <p:cNvSpPr>
            <a:spLocks noGrp="1"/>
          </p:cNvSpPr>
          <p:nvPr>
            <p:ph sz="quarter" idx="13"/>
          </p:nvPr>
        </p:nvSpPr>
        <p:spPr/>
        <p:txBody>
          <a:bodyPr/>
          <a:lstStyle/>
          <a:p>
            <a:r>
              <a:rPr lang="en-US" sz="2800" dirty="0" smtClean="0"/>
              <a:t>Developed new model in earlier work, based on:</a:t>
            </a:r>
          </a:p>
          <a:p>
            <a:pPr lvl="1"/>
            <a:r>
              <a:rPr lang="en-US" sz="2000" dirty="0" smtClean="0"/>
              <a:t>Criticisms in literature</a:t>
            </a:r>
          </a:p>
          <a:p>
            <a:pPr lvl="1"/>
            <a:r>
              <a:rPr lang="en-US" sz="2000" dirty="0" smtClean="0"/>
              <a:t>Models of DER audits and medical diagnosis</a:t>
            </a:r>
          </a:p>
          <a:p>
            <a:r>
              <a:rPr lang="en-US" sz="2800" dirty="0" smtClean="0"/>
              <a:t>New model includes:</a:t>
            </a:r>
          </a:p>
          <a:p>
            <a:pPr lvl="1"/>
            <a:r>
              <a:rPr lang="en-US" sz="2000" dirty="0" smtClean="0"/>
              <a:t>Designated authority-to-operate</a:t>
            </a:r>
          </a:p>
          <a:p>
            <a:pPr lvl="1"/>
            <a:r>
              <a:rPr lang="en-US" sz="2000" dirty="0" smtClean="0"/>
              <a:t>Three-level hierarchic process structure</a:t>
            </a:r>
          </a:p>
          <a:p>
            <a:pPr lvl="1"/>
            <a:r>
              <a:rPr lang="en-US" sz="2000" dirty="0" smtClean="0"/>
              <a:t>Required explicit expertise in:</a:t>
            </a:r>
          </a:p>
          <a:p>
            <a:pPr lvl="2"/>
            <a:r>
              <a:rPr lang="en-US" sz="1800" dirty="0"/>
              <a:t>A</a:t>
            </a:r>
            <a:r>
              <a:rPr lang="en-US" sz="1800" dirty="0" smtClean="0"/>
              <a:t>pplication area</a:t>
            </a:r>
          </a:p>
          <a:p>
            <a:pPr lvl="2"/>
            <a:r>
              <a:rPr lang="en-US" sz="1800" dirty="0"/>
              <a:t>P</a:t>
            </a:r>
            <a:r>
              <a:rPr lang="en-US" sz="1800" dirty="0" smtClean="0"/>
              <a:t>roposition area,</a:t>
            </a:r>
          </a:p>
          <a:p>
            <a:r>
              <a:rPr lang="en-US" sz="2800" b="1" i="1" u="sng" dirty="0" smtClean="0"/>
              <a:t>Weakness</a:t>
            </a:r>
            <a:r>
              <a:rPr lang="en-US" sz="2800" dirty="0" smtClean="0"/>
              <a:t>: no assurance of judgment properties</a:t>
            </a:r>
          </a:p>
        </p:txBody>
      </p:sp>
      <p:sp>
        <p:nvSpPr>
          <p:cNvPr id="4" name="Date Placeholder 3"/>
          <p:cNvSpPr>
            <a:spLocks noGrp="1"/>
          </p:cNvSpPr>
          <p:nvPr>
            <p:ph type="dt" sz="half" idx="14"/>
          </p:nvPr>
        </p:nvSpPr>
        <p:spPr/>
        <p:txBody>
          <a:bodyPr/>
          <a:lstStyle/>
          <a:p>
            <a:pPr>
              <a:defRPr/>
            </a:pPr>
            <a:r>
              <a:rPr lang="en-US" smtClean="0"/>
              <a:t>4/27/2016</a:t>
            </a:r>
            <a:endParaRPr lang="en-US"/>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28B1E3D5-0DBD-814A-BFB9-38CAC18AA871}" type="slidenum">
              <a:rPr lang="en-US" smtClean="0"/>
              <a:pPr>
                <a:defRPr/>
              </a:pPr>
              <a:t>70</a:t>
            </a:fld>
            <a:endParaRPr lang="en-US"/>
          </a:p>
        </p:txBody>
      </p:sp>
      <p:pic>
        <p:nvPicPr>
          <p:cNvPr id="3" name="Picture 2"/>
          <p:cNvPicPr>
            <a:picLocks noChangeAspect="1"/>
          </p:cNvPicPr>
          <p:nvPr/>
        </p:nvPicPr>
        <p:blipFill>
          <a:blip r:embed="rId2"/>
          <a:stretch>
            <a:fillRect/>
          </a:stretch>
        </p:blipFill>
        <p:spPr>
          <a:xfrm>
            <a:off x="7010400" y="2590800"/>
            <a:ext cx="1928467" cy="1257300"/>
          </a:xfrm>
          <a:prstGeom prst="rect">
            <a:avLst/>
          </a:prstGeom>
        </p:spPr>
      </p:pic>
      <p:sp>
        <p:nvSpPr>
          <p:cNvPr id="9" name="Rectangle 8"/>
          <p:cNvSpPr/>
          <p:nvPr/>
        </p:nvSpPr>
        <p:spPr>
          <a:xfrm>
            <a:off x="7010399" y="3852863"/>
            <a:ext cx="1928467" cy="566737"/>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smtClean="0">
                <a:solidFill>
                  <a:schemeClr val="bg1"/>
                </a:solidFill>
              </a:rPr>
              <a:t>Pathetic</a:t>
            </a:r>
          </a:p>
        </p:txBody>
      </p:sp>
    </p:spTree>
    <p:extLst>
      <p:ext uri="{BB962C8B-B14F-4D97-AF65-F5344CB8AC3E}">
        <p14:creationId xmlns:p14="http://schemas.microsoft.com/office/powerpoint/2010/main" val="2140611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FAA DER Mechanism</a:t>
            </a:r>
            <a:endParaRPr lang="en-US" dirty="0"/>
          </a:p>
        </p:txBody>
      </p:sp>
      <p:sp>
        <p:nvSpPr>
          <p:cNvPr id="3" name="Date Placeholder 2"/>
          <p:cNvSpPr>
            <a:spLocks noGrp="1"/>
          </p:cNvSpPr>
          <p:nvPr>
            <p:ph type="dt" sz="half" idx="14"/>
          </p:nvPr>
        </p:nvSpPr>
        <p:spPr/>
        <p:txBody>
          <a:bodyPr/>
          <a:lstStyle/>
          <a:p>
            <a:pPr>
              <a:defRPr/>
            </a:pPr>
            <a:r>
              <a:rPr lang="en-US" smtClean="0"/>
              <a:t>4/27/2016</a:t>
            </a:r>
            <a:endParaRPr lang="en-US" dirty="0"/>
          </a:p>
        </p:txBody>
      </p:sp>
      <p:sp>
        <p:nvSpPr>
          <p:cNvPr id="13" name="Footer Placeholder 12"/>
          <p:cNvSpPr>
            <a:spLocks noGrp="1"/>
          </p:cNvSpPr>
          <p:nvPr>
            <p:ph type="ftr" sz="quarter" idx="15"/>
          </p:nvPr>
        </p:nvSpPr>
        <p:spPr/>
        <p:txBody>
          <a:bodyPr/>
          <a:lstStyle/>
          <a:p>
            <a:pPr>
              <a:defRPr/>
            </a:pPr>
            <a:r>
              <a:rPr lang="en-US" smtClean="0"/>
              <a:t>CLASS - Final Report   © Dependable Computing LLC 2016</a:t>
            </a:r>
            <a:endParaRPr lang="en-US"/>
          </a:p>
        </p:txBody>
      </p:sp>
      <p:sp>
        <p:nvSpPr>
          <p:cNvPr id="14" name="Slide Number Placeholder 13"/>
          <p:cNvSpPr>
            <a:spLocks noGrp="1"/>
          </p:cNvSpPr>
          <p:nvPr>
            <p:ph type="sldNum" sz="quarter" idx="16"/>
          </p:nvPr>
        </p:nvSpPr>
        <p:spPr/>
        <p:txBody>
          <a:bodyPr/>
          <a:lstStyle/>
          <a:p>
            <a:pPr>
              <a:defRPr/>
            </a:pPr>
            <a:fld id="{1134E76E-43B5-7546-A65B-D7B7E50C55ED}" type="slidenum">
              <a:rPr lang="en-US" smtClean="0"/>
              <a:pPr>
                <a:defRPr/>
              </a:pPr>
              <a:t>71</a:t>
            </a:fld>
            <a:endParaRPr lang="en-US" dirty="0"/>
          </a:p>
        </p:txBody>
      </p:sp>
      <p:pic>
        <p:nvPicPr>
          <p:cNvPr id="8" name="Picture 7"/>
          <p:cNvPicPr>
            <a:picLocks noChangeAspect="1"/>
          </p:cNvPicPr>
          <p:nvPr/>
        </p:nvPicPr>
        <p:blipFill>
          <a:blip r:embed="rId2"/>
          <a:stretch>
            <a:fillRect/>
          </a:stretch>
        </p:blipFill>
        <p:spPr>
          <a:xfrm>
            <a:off x="1232143" y="1364902"/>
            <a:ext cx="3797057" cy="4883498"/>
          </a:xfrm>
          <a:prstGeom prst="rect">
            <a:avLst/>
          </a:prstGeom>
        </p:spPr>
      </p:pic>
      <p:sp>
        <p:nvSpPr>
          <p:cNvPr id="7" name="Rectangle 6"/>
          <p:cNvSpPr/>
          <p:nvPr/>
        </p:nvSpPr>
        <p:spPr>
          <a:xfrm>
            <a:off x="6009515" y="13716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i="1" u="sng" dirty="0" smtClean="0">
                <a:solidFill>
                  <a:schemeClr val="bg1"/>
                </a:solidFill>
              </a:rPr>
              <a:t>Example</a:t>
            </a:r>
            <a:r>
              <a:rPr lang="en-US" sz="1400" dirty="0" smtClean="0">
                <a:solidFill>
                  <a:schemeClr val="bg1"/>
                </a:solidFill>
              </a:rPr>
              <a:t> Judgment Mechanism</a:t>
            </a:r>
            <a:endParaRPr lang="en-US" sz="1400" dirty="0">
              <a:solidFill>
                <a:schemeClr val="bg1"/>
              </a:solidFill>
            </a:endParaRPr>
          </a:p>
        </p:txBody>
      </p:sp>
      <p:sp>
        <p:nvSpPr>
          <p:cNvPr id="9" name="Rectangle 8"/>
          <p:cNvSpPr/>
          <p:nvPr/>
        </p:nvSpPr>
        <p:spPr>
          <a:xfrm>
            <a:off x="5999230" y="22860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i="1" u="sng" dirty="0" smtClean="0">
                <a:solidFill>
                  <a:schemeClr val="bg1"/>
                </a:solidFill>
              </a:rPr>
              <a:t>Extensive</a:t>
            </a:r>
            <a:r>
              <a:rPr lang="en-US" sz="1400" dirty="0" smtClean="0">
                <a:solidFill>
                  <a:schemeClr val="bg1"/>
                </a:solidFill>
              </a:rPr>
              <a:t> Experience In Industry</a:t>
            </a:r>
            <a:endParaRPr lang="en-US" sz="1400" i="1" u="sng" dirty="0">
              <a:solidFill>
                <a:schemeClr val="bg1"/>
              </a:solidFill>
            </a:endParaRPr>
          </a:p>
        </p:txBody>
      </p:sp>
      <p:sp>
        <p:nvSpPr>
          <p:cNvPr id="10" name="Rectangle 9"/>
          <p:cNvSpPr/>
          <p:nvPr/>
        </p:nvSpPr>
        <p:spPr>
          <a:xfrm>
            <a:off x="6009515" y="41148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i="1" u="sng" dirty="0" smtClean="0">
                <a:solidFill>
                  <a:schemeClr val="bg1"/>
                </a:solidFill>
              </a:rPr>
              <a:t>Involvement</a:t>
            </a:r>
          </a:p>
          <a:p>
            <a:pPr algn="ctr"/>
            <a:r>
              <a:rPr lang="en-US" sz="1400" dirty="0" smtClean="0">
                <a:solidFill>
                  <a:schemeClr val="bg1"/>
                </a:solidFill>
              </a:rPr>
              <a:t>Early &amp; Often</a:t>
            </a:r>
            <a:endParaRPr lang="en-US" sz="1400" i="1" u="sng" dirty="0">
              <a:solidFill>
                <a:schemeClr val="bg1"/>
              </a:solidFill>
            </a:endParaRPr>
          </a:p>
        </p:txBody>
      </p:sp>
      <p:sp>
        <p:nvSpPr>
          <p:cNvPr id="11" name="Rectangle 10"/>
          <p:cNvSpPr/>
          <p:nvPr/>
        </p:nvSpPr>
        <p:spPr>
          <a:xfrm>
            <a:off x="6009515" y="32004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i="1" u="sng" dirty="0" smtClean="0">
                <a:solidFill>
                  <a:schemeClr val="bg1"/>
                </a:solidFill>
              </a:rPr>
              <a:t>Licensing</a:t>
            </a:r>
            <a:endParaRPr lang="en-US" sz="1400" i="1" u="sng" dirty="0">
              <a:solidFill>
                <a:schemeClr val="bg1"/>
              </a:solidFill>
            </a:endParaRPr>
          </a:p>
        </p:txBody>
      </p:sp>
      <p:sp>
        <p:nvSpPr>
          <p:cNvPr id="12" name="Rectangle 11"/>
          <p:cNvSpPr/>
          <p:nvPr/>
        </p:nvSpPr>
        <p:spPr>
          <a:xfrm>
            <a:off x="5999230" y="50292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i="1" u="sng" dirty="0" smtClean="0">
                <a:solidFill>
                  <a:schemeClr val="bg1"/>
                </a:solidFill>
              </a:rPr>
              <a:t>What Might We Learn?</a:t>
            </a:r>
            <a:endParaRPr lang="en-US" sz="1400" i="1" u="sng" dirty="0">
              <a:solidFill>
                <a:schemeClr val="bg1"/>
              </a:solidFill>
            </a:endParaRPr>
          </a:p>
        </p:txBody>
      </p:sp>
    </p:spTree>
    <p:extLst>
      <p:ext uri="{BB962C8B-B14F-4D97-AF65-F5344CB8AC3E}">
        <p14:creationId xmlns:p14="http://schemas.microsoft.com/office/powerpoint/2010/main" val="166759106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Original</a:t>
            </a:r>
            <a:r>
              <a:rPr lang="en-US" dirty="0" smtClean="0"/>
              <a:t> Model</a:t>
            </a:r>
            <a:endParaRPr lang="en-US" dirty="0"/>
          </a:p>
        </p:txBody>
      </p:sp>
      <p:sp>
        <p:nvSpPr>
          <p:cNvPr id="11" name="Date Placeholder 10"/>
          <p:cNvSpPr>
            <a:spLocks noGrp="1"/>
          </p:cNvSpPr>
          <p:nvPr>
            <p:ph type="dt" sz="half" idx="14"/>
          </p:nvPr>
        </p:nvSpPr>
        <p:spPr/>
        <p:txBody>
          <a:bodyPr/>
          <a:lstStyle/>
          <a:p>
            <a:pPr>
              <a:defRPr/>
            </a:pPr>
            <a:r>
              <a:rPr lang="en-US" smtClean="0"/>
              <a:t>4/27/2016</a:t>
            </a:r>
            <a:endParaRPr lang="en-US" dirty="0"/>
          </a:p>
        </p:txBody>
      </p:sp>
      <p:sp>
        <p:nvSpPr>
          <p:cNvPr id="12" name="Footer Placeholder 11"/>
          <p:cNvSpPr>
            <a:spLocks noGrp="1"/>
          </p:cNvSpPr>
          <p:nvPr>
            <p:ph type="ftr" sz="quarter" idx="15"/>
          </p:nvPr>
        </p:nvSpPr>
        <p:spPr/>
        <p:txBody>
          <a:bodyPr/>
          <a:lstStyle/>
          <a:p>
            <a:pPr>
              <a:defRPr/>
            </a:pPr>
            <a:r>
              <a:rPr lang="en-US" smtClean="0"/>
              <a:t>CLASS - Final Report   © Dependable Computing LLC 2016</a:t>
            </a:r>
            <a:endParaRPr lang="en-US"/>
          </a:p>
        </p:txBody>
      </p:sp>
      <p:sp>
        <p:nvSpPr>
          <p:cNvPr id="16" name="Slide Number Placeholder 15"/>
          <p:cNvSpPr>
            <a:spLocks noGrp="1"/>
          </p:cNvSpPr>
          <p:nvPr>
            <p:ph type="sldNum" sz="quarter" idx="16"/>
          </p:nvPr>
        </p:nvSpPr>
        <p:spPr/>
        <p:txBody>
          <a:bodyPr/>
          <a:lstStyle/>
          <a:p>
            <a:pPr>
              <a:defRPr/>
            </a:pPr>
            <a:fld id="{1134E76E-43B5-7546-A65B-D7B7E50C55ED}" type="slidenum">
              <a:rPr lang="en-US" smtClean="0"/>
              <a:pPr>
                <a:defRPr/>
              </a:pPr>
              <a:t>72</a:t>
            </a:fld>
            <a:endParaRPr lang="en-US" dirty="0"/>
          </a:p>
        </p:txBody>
      </p:sp>
      <p:pic>
        <p:nvPicPr>
          <p:cNvPr id="7" name="Picture 6"/>
          <p:cNvPicPr>
            <a:picLocks noChangeAspect="1"/>
          </p:cNvPicPr>
          <p:nvPr/>
        </p:nvPicPr>
        <p:blipFill>
          <a:blip r:embed="rId2"/>
          <a:stretch>
            <a:fillRect/>
          </a:stretch>
        </p:blipFill>
        <p:spPr>
          <a:xfrm>
            <a:off x="228600" y="1295400"/>
            <a:ext cx="3530600" cy="4908395"/>
          </a:xfrm>
          <a:prstGeom prst="rect">
            <a:avLst/>
          </a:prstGeom>
        </p:spPr>
      </p:pic>
      <p:sp>
        <p:nvSpPr>
          <p:cNvPr id="8" name="Rectangle 7"/>
          <p:cNvSpPr/>
          <p:nvPr/>
        </p:nvSpPr>
        <p:spPr>
          <a:xfrm>
            <a:off x="6380230" y="1524000"/>
            <a:ext cx="1762885" cy="9906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400" i="1" u="sng" dirty="0" smtClean="0">
                <a:solidFill>
                  <a:schemeClr val="bg1"/>
                </a:solidFill>
              </a:rPr>
              <a:t>Hierarchy</a:t>
            </a:r>
          </a:p>
          <a:p>
            <a:pPr marL="285750" indent="-285750">
              <a:buFont typeface="Arial"/>
              <a:buChar char="•"/>
            </a:pPr>
            <a:r>
              <a:rPr lang="en-US" sz="1400" dirty="0" smtClean="0">
                <a:solidFill>
                  <a:schemeClr val="bg1"/>
                </a:solidFill>
              </a:rPr>
              <a:t>Judgment Expert</a:t>
            </a:r>
          </a:p>
          <a:p>
            <a:pPr marL="285750" indent="-285750">
              <a:buFont typeface="Arial"/>
              <a:buChar char="•"/>
            </a:pPr>
            <a:r>
              <a:rPr lang="en-US" sz="1400" dirty="0" smtClean="0">
                <a:solidFill>
                  <a:schemeClr val="bg1"/>
                </a:solidFill>
              </a:rPr>
              <a:t>Specialists</a:t>
            </a:r>
          </a:p>
          <a:p>
            <a:pPr marL="285750" indent="-285750">
              <a:buFont typeface="Arial"/>
              <a:buChar char="•"/>
            </a:pPr>
            <a:r>
              <a:rPr lang="en-US" sz="1400" dirty="0" smtClean="0">
                <a:solidFill>
                  <a:schemeClr val="bg1"/>
                </a:solidFill>
              </a:rPr>
              <a:t>Technicians</a:t>
            </a:r>
            <a:endParaRPr lang="en-US" sz="1400" dirty="0">
              <a:solidFill>
                <a:schemeClr val="bg1"/>
              </a:solidFill>
            </a:endParaRPr>
          </a:p>
        </p:txBody>
      </p:sp>
      <p:sp>
        <p:nvSpPr>
          <p:cNvPr id="9" name="Rectangle 8"/>
          <p:cNvSpPr/>
          <p:nvPr/>
        </p:nvSpPr>
        <p:spPr>
          <a:xfrm>
            <a:off x="6369945" y="2743200"/>
            <a:ext cx="1773170"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i="1" u="sng" dirty="0" smtClean="0">
                <a:solidFill>
                  <a:schemeClr val="bg1"/>
                </a:solidFill>
              </a:rPr>
              <a:t>Authority To Act</a:t>
            </a:r>
          </a:p>
          <a:p>
            <a:pPr algn="ctr"/>
            <a:r>
              <a:rPr lang="en-US" sz="1400" dirty="0" smtClean="0">
                <a:solidFill>
                  <a:schemeClr val="bg1"/>
                </a:solidFill>
              </a:rPr>
              <a:t>Assessment Authority</a:t>
            </a:r>
            <a:endParaRPr lang="en-US" sz="1400" dirty="0">
              <a:solidFill>
                <a:schemeClr val="bg1"/>
              </a:solidFill>
            </a:endParaRPr>
          </a:p>
        </p:txBody>
      </p:sp>
      <p:sp>
        <p:nvSpPr>
          <p:cNvPr id="10" name="Rectangle 9"/>
          <p:cNvSpPr/>
          <p:nvPr/>
        </p:nvSpPr>
        <p:spPr>
          <a:xfrm>
            <a:off x="6380230" y="3733800"/>
            <a:ext cx="17628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i="1" u="sng" dirty="0" smtClean="0">
                <a:solidFill>
                  <a:schemeClr val="bg1"/>
                </a:solidFill>
              </a:rPr>
              <a:t>Interpretations</a:t>
            </a:r>
          </a:p>
          <a:p>
            <a:pPr algn="ctr"/>
            <a:r>
              <a:rPr lang="en-US" sz="1400" dirty="0" smtClean="0">
                <a:solidFill>
                  <a:schemeClr val="bg1"/>
                </a:solidFill>
              </a:rPr>
              <a:t>Specialist To Judgment Expert</a:t>
            </a:r>
            <a:endParaRPr lang="en-US" sz="1400" dirty="0">
              <a:solidFill>
                <a:schemeClr val="bg1"/>
              </a:solidFill>
            </a:endParaRPr>
          </a:p>
        </p:txBody>
      </p:sp>
      <p:sp>
        <p:nvSpPr>
          <p:cNvPr id="13" name="Rectangle 12"/>
          <p:cNvSpPr/>
          <p:nvPr/>
        </p:nvSpPr>
        <p:spPr>
          <a:xfrm>
            <a:off x="6390515" y="4724400"/>
            <a:ext cx="17628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i="1" u="sng" dirty="0" smtClean="0">
                <a:solidFill>
                  <a:schemeClr val="bg1"/>
                </a:solidFill>
              </a:rPr>
              <a:t>Evidence</a:t>
            </a:r>
          </a:p>
          <a:p>
            <a:pPr algn="ctr"/>
            <a:r>
              <a:rPr lang="en-US" sz="1400" dirty="0" smtClean="0">
                <a:solidFill>
                  <a:schemeClr val="bg1"/>
                </a:solidFill>
              </a:rPr>
              <a:t>Technician To </a:t>
            </a:r>
            <a:r>
              <a:rPr lang="en-US" sz="1400" dirty="0">
                <a:solidFill>
                  <a:schemeClr val="bg1"/>
                </a:solidFill>
              </a:rPr>
              <a:t>Specialist </a:t>
            </a:r>
          </a:p>
        </p:txBody>
      </p:sp>
      <p:sp>
        <p:nvSpPr>
          <p:cNvPr id="14" name="Rectangle 13"/>
          <p:cNvSpPr/>
          <p:nvPr/>
        </p:nvSpPr>
        <p:spPr>
          <a:xfrm rot="16200000">
            <a:off x="3842885" y="3461883"/>
            <a:ext cx="2372631" cy="761999"/>
          </a:xfrm>
          <a:prstGeom prst="rect">
            <a:avLst/>
          </a:prstGeom>
          <a:noFill/>
          <a:ln>
            <a:solidFill>
              <a:schemeClr val="accent6">
                <a:lumMod val="10000"/>
              </a:schemeClr>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00"/>
                </a:solidFill>
              </a:rPr>
              <a:t>Instantiation</a:t>
            </a:r>
          </a:p>
        </p:txBody>
      </p:sp>
      <p:sp>
        <p:nvSpPr>
          <p:cNvPr id="15" name="Right Arrow 14"/>
          <p:cNvSpPr/>
          <p:nvPr/>
        </p:nvSpPr>
        <p:spPr>
          <a:xfrm>
            <a:off x="4003576" y="3619500"/>
            <a:ext cx="381000" cy="228600"/>
          </a:xfrm>
          <a:prstGeom prst="rightArrow">
            <a:avLst/>
          </a:prstGeom>
          <a:solidFill>
            <a:srgbClr val="FFFFFF"/>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smtClean="0">
              <a:solidFill>
                <a:schemeClr val="bg1"/>
              </a:solidFill>
            </a:endParaRPr>
          </a:p>
        </p:txBody>
      </p:sp>
      <p:sp>
        <p:nvSpPr>
          <p:cNvPr id="3" name="Folded Corner 2"/>
          <p:cNvSpPr/>
          <p:nvPr/>
        </p:nvSpPr>
        <p:spPr>
          <a:xfrm>
            <a:off x="4648200" y="1676400"/>
            <a:ext cx="761999" cy="685800"/>
          </a:xfrm>
          <a:prstGeom prst="foldedCorner">
            <a:avLst/>
          </a:prstGeom>
          <a:solidFill>
            <a:schemeClr val="bg1">
              <a:lumMod val="85000"/>
            </a:schemeClr>
          </a:solidFill>
          <a:ln>
            <a:solidFill>
              <a:srgbClr val="000000"/>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000000"/>
                </a:solidFill>
              </a:rPr>
              <a:t>System Specific Details</a:t>
            </a:r>
          </a:p>
        </p:txBody>
      </p:sp>
      <p:cxnSp>
        <p:nvCxnSpPr>
          <p:cNvPr id="17" name="Straight Arrow Connector 16"/>
          <p:cNvCxnSpPr>
            <a:stCxn id="3" idx="2"/>
            <a:endCxn id="14" idx="3"/>
          </p:cNvCxnSpPr>
          <p:nvPr/>
        </p:nvCxnSpPr>
        <p:spPr>
          <a:xfrm>
            <a:off x="5029200" y="2362200"/>
            <a:ext cx="1" cy="294367"/>
          </a:xfrm>
          <a:prstGeom prst="straightConnector1">
            <a:avLst/>
          </a:prstGeom>
          <a:ln w="12700" cmpd="sng">
            <a:solidFill>
              <a:srgbClr val="1B1713"/>
            </a:solidFill>
            <a:headEnd type="non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685664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Elements Of Judgment</a:t>
            </a:r>
            <a:endParaRPr lang="en-US" dirty="0"/>
          </a:p>
        </p:txBody>
      </p:sp>
      <p:sp>
        <p:nvSpPr>
          <p:cNvPr id="3" name="Content Placeholder 2"/>
          <p:cNvSpPr>
            <a:spLocks noGrp="1"/>
          </p:cNvSpPr>
          <p:nvPr>
            <p:ph sz="quarter" idx="13"/>
          </p:nvPr>
        </p:nvSpPr>
        <p:spPr/>
        <p:txBody>
          <a:bodyPr/>
          <a:lstStyle/>
          <a:p>
            <a:r>
              <a:rPr lang="en-US" sz="2400" dirty="0" smtClean="0"/>
              <a:t>Select suitable expert - factors include:</a:t>
            </a:r>
          </a:p>
          <a:p>
            <a:pPr lvl="1"/>
            <a:r>
              <a:rPr lang="en-US" sz="1800" dirty="0" smtClean="0"/>
              <a:t>Predicate knowledge &amp; experience</a:t>
            </a:r>
          </a:p>
          <a:p>
            <a:pPr lvl="1"/>
            <a:r>
              <a:rPr lang="en-US" sz="1800" dirty="0" smtClean="0"/>
              <a:t>Domain knowledge &amp; experience</a:t>
            </a:r>
          </a:p>
          <a:p>
            <a:r>
              <a:rPr lang="en-US" sz="2400" dirty="0" smtClean="0"/>
              <a:t>Form judgment – factors include:</a:t>
            </a:r>
          </a:p>
          <a:p>
            <a:pPr lvl="1"/>
            <a:r>
              <a:rPr lang="en-US" sz="1800" dirty="0" smtClean="0"/>
              <a:t>Data acquisition</a:t>
            </a:r>
          </a:p>
          <a:p>
            <a:pPr lvl="1"/>
            <a:r>
              <a:rPr lang="en-US" sz="1800" dirty="0" smtClean="0"/>
              <a:t>Rationale for conclusion</a:t>
            </a:r>
          </a:p>
          <a:p>
            <a:r>
              <a:rPr lang="en-US" sz="2400" dirty="0" smtClean="0"/>
              <a:t>Elicitation of judgment – factors include:</a:t>
            </a:r>
          </a:p>
          <a:p>
            <a:pPr lvl="1"/>
            <a:r>
              <a:rPr lang="en-US" sz="2000" dirty="0" smtClean="0"/>
              <a:t>Mechanism of judgment delivery</a:t>
            </a:r>
          </a:p>
          <a:p>
            <a:pPr lvl="1"/>
            <a:r>
              <a:rPr lang="en-US" sz="2000" dirty="0" smtClean="0"/>
              <a:t>Scale of judgment in system assurance</a:t>
            </a:r>
          </a:p>
          <a:p>
            <a:r>
              <a:rPr lang="en-US" sz="2400" dirty="0" smtClean="0"/>
              <a:t>Use of judgment – factors include:</a:t>
            </a:r>
          </a:p>
          <a:p>
            <a:pPr lvl="1"/>
            <a:r>
              <a:rPr lang="en-US" sz="2000" dirty="0" smtClean="0"/>
              <a:t>Role in assurance</a:t>
            </a:r>
          </a:p>
          <a:p>
            <a:pPr lvl="1"/>
            <a:r>
              <a:rPr lang="en-US" sz="2000" dirty="0" smtClean="0"/>
              <a:t>Impact of error</a:t>
            </a:r>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73</a:t>
            </a:fld>
            <a:endParaRPr lang="en-US" dirty="0"/>
          </a:p>
        </p:txBody>
      </p:sp>
    </p:spTree>
    <p:extLst>
      <p:ext uri="{BB962C8B-B14F-4D97-AF65-F5344CB8AC3E}">
        <p14:creationId xmlns:p14="http://schemas.microsoft.com/office/powerpoint/2010/main" val="219481246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 Sw. Requirements</a:t>
            </a:r>
            <a:endParaRPr lang="en-US" dirty="0"/>
          </a:p>
        </p:txBody>
      </p:sp>
      <p:sp>
        <p:nvSpPr>
          <p:cNvPr id="3" name="Content Placeholder 2"/>
          <p:cNvSpPr>
            <a:spLocks noGrp="1"/>
          </p:cNvSpPr>
          <p:nvPr>
            <p:ph sz="quarter" idx="13"/>
          </p:nvPr>
        </p:nvSpPr>
        <p:spPr/>
        <p:txBody>
          <a:bodyPr/>
          <a:lstStyle/>
          <a:p>
            <a:r>
              <a:rPr lang="en-US" dirty="0" smtClean="0"/>
              <a:t>Question: are software requirements complete?</a:t>
            </a:r>
          </a:p>
          <a:p>
            <a:pPr lvl="1"/>
            <a:r>
              <a:rPr lang="en-US" sz="2400" dirty="0" smtClean="0"/>
              <a:t>No theoretical or formal answer</a:t>
            </a:r>
          </a:p>
          <a:p>
            <a:pPr lvl="1"/>
            <a:r>
              <a:rPr lang="en-US" sz="2400" dirty="0" smtClean="0"/>
              <a:t>Have to resort to expert judgment</a:t>
            </a:r>
          </a:p>
          <a:p>
            <a:r>
              <a:rPr lang="en-US" dirty="0" smtClean="0"/>
              <a:t>Issues:</a:t>
            </a:r>
          </a:p>
          <a:p>
            <a:pPr lvl="1"/>
            <a:r>
              <a:rPr lang="en-US" sz="2400" dirty="0" smtClean="0"/>
              <a:t>Need domain knowledge/experience:</a:t>
            </a:r>
          </a:p>
          <a:p>
            <a:pPr lvl="2"/>
            <a:r>
              <a:rPr lang="en-US" sz="2000" dirty="0" smtClean="0"/>
              <a:t>Could be known to expert (coincidence)</a:t>
            </a:r>
          </a:p>
          <a:p>
            <a:pPr lvl="2"/>
            <a:r>
              <a:rPr lang="en-US" sz="2000" dirty="0" smtClean="0"/>
              <a:t>Or provided by domain experts (experts relying on experts …)</a:t>
            </a:r>
          </a:p>
          <a:p>
            <a:pPr lvl="1"/>
            <a:r>
              <a:rPr lang="en-US" sz="2400" dirty="0" smtClean="0"/>
              <a:t>Need knowledge of requirements analysis technology:</a:t>
            </a:r>
          </a:p>
          <a:p>
            <a:pPr lvl="2"/>
            <a:r>
              <a:rPr lang="en-US" sz="2000" dirty="0" smtClean="0"/>
              <a:t>Formal models</a:t>
            </a:r>
          </a:p>
          <a:p>
            <a:pPr lvl="2"/>
            <a:r>
              <a:rPr lang="en-US" sz="2000" dirty="0" smtClean="0"/>
              <a:t>Rigorous, informal techniques</a:t>
            </a:r>
          </a:p>
          <a:p>
            <a:pPr lvl="2"/>
            <a:r>
              <a:rPr lang="en-US" sz="2000" dirty="0" smtClean="0"/>
              <a:t>Available literature</a:t>
            </a:r>
            <a:endParaRPr lang="en-US" dirty="0" smtClean="0"/>
          </a:p>
          <a:p>
            <a:endParaRPr lang="en-US"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74</a:t>
            </a:fld>
            <a:endParaRPr lang="en-US" dirty="0"/>
          </a:p>
        </p:txBody>
      </p:sp>
    </p:spTree>
    <p:extLst>
      <p:ext uri="{BB962C8B-B14F-4D97-AF65-F5344CB8AC3E}">
        <p14:creationId xmlns:p14="http://schemas.microsoft.com/office/powerpoint/2010/main" val="2332032573"/>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Revised Model</a:t>
            </a:r>
            <a:endParaRPr lang="en-US"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75</a:t>
            </a:fld>
            <a:endParaRPr lang="en-US" dirty="0"/>
          </a:p>
        </p:txBody>
      </p:sp>
      <p:pic>
        <p:nvPicPr>
          <p:cNvPr id="7" name="Picture 6"/>
          <p:cNvPicPr>
            <a:picLocks noChangeAspect="1"/>
          </p:cNvPicPr>
          <p:nvPr/>
        </p:nvPicPr>
        <p:blipFill>
          <a:blip r:embed="rId2"/>
          <a:stretch>
            <a:fillRect/>
          </a:stretch>
        </p:blipFill>
        <p:spPr>
          <a:xfrm>
            <a:off x="228600" y="1340005"/>
            <a:ext cx="3530600" cy="4908395"/>
          </a:xfrm>
          <a:prstGeom prst="rect">
            <a:avLst/>
          </a:prstGeom>
        </p:spPr>
      </p:pic>
      <p:sp>
        <p:nvSpPr>
          <p:cNvPr id="8" name="Rectangle 7"/>
          <p:cNvSpPr/>
          <p:nvPr/>
        </p:nvSpPr>
        <p:spPr>
          <a:xfrm>
            <a:off x="4876800" y="2438400"/>
            <a:ext cx="2971800" cy="1447800"/>
          </a:xfrm>
          <a:prstGeom prst="rect">
            <a:avLst/>
          </a:prstGeom>
          <a:solidFill>
            <a:schemeClr val="bg1">
              <a:lumMod val="85000"/>
            </a:schemeClr>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smtClean="0">
                <a:solidFill>
                  <a:srgbClr val="1B1713"/>
                </a:solidFill>
              </a:rPr>
              <a:t>Judgment Case</a:t>
            </a:r>
          </a:p>
        </p:txBody>
      </p:sp>
      <p:sp>
        <p:nvSpPr>
          <p:cNvPr id="9" name="Rectangle 8"/>
          <p:cNvSpPr/>
          <p:nvPr/>
        </p:nvSpPr>
        <p:spPr>
          <a:xfrm>
            <a:off x="5334000" y="4572000"/>
            <a:ext cx="2057400" cy="533400"/>
          </a:xfrm>
          <a:prstGeom prst="rect">
            <a:avLst/>
          </a:prstGeom>
          <a:solidFill>
            <a:schemeClr val="bg1">
              <a:lumMod val="85000"/>
            </a:schemeClr>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1B1713"/>
                </a:solidFill>
              </a:rPr>
              <a:t>Filter Model</a:t>
            </a:r>
          </a:p>
        </p:txBody>
      </p:sp>
      <p:cxnSp>
        <p:nvCxnSpPr>
          <p:cNvPr id="12" name="Straight Arrow Connector 11"/>
          <p:cNvCxnSpPr/>
          <p:nvPr/>
        </p:nvCxnSpPr>
        <p:spPr>
          <a:xfrm flipH="1">
            <a:off x="4724400" y="4838700"/>
            <a:ext cx="457200" cy="0"/>
          </a:xfrm>
          <a:prstGeom prst="straightConnector1">
            <a:avLst/>
          </a:prstGeom>
          <a:ln w="38100" cmpd="sng">
            <a:solidFill>
              <a:srgbClr val="1B1713"/>
            </a:solidFill>
            <a:tailEnd type="arrow"/>
          </a:ln>
        </p:spPr>
        <p:style>
          <a:lnRef idx="2">
            <a:schemeClr val="accent1"/>
          </a:lnRef>
          <a:fillRef idx="0">
            <a:schemeClr val="accent1"/>
          </a:fillRef>
          <a:effectRef idx="1">
            <a:schemeClr val="accent1"/>
          </a:effectRef>
          <a:fontRef idx="minor">
            <a:schemeClr val="tx1"/>
          </a:fontRef>
        </p:style>
      </p:cxnSp>
      <p:sp>
        <p:nvSpPr>
          <p:cNvPr id="20" name="Right Arrow 19"/>
          <p:cNvSpPr/>
          <p:nvPr/>
        </p:nvSpPr>
        <p:spPr>
          <a:xfrm>
            <a:off x="3886200" y="2667000"/>
            <a:ext cx="685800" cy="990600"/>
          </a:xfrm>
          <a:prstGeom prst="rightArrow">
            <a:avLst/>
          </a:prstGeom>
          <a:solidFill>
            <a:schemeClr val="bg1">
              <a:lumMod val="75000"/>
            </a:schemeClr>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smtClean="0">
              <a:solidFill>
                <a:schemeClr val="bg1"/>
              </a:solidFill>
            </a:endParaRPr>
          </a:p>
        </p:txBody>
      </p:sp>
      <p:sp>
        <p:nvSpPr>
          <p:cNvPr id="29" name="Down Arrow 28"/>
          <p:cNvSpPr/>
          <p:nvPr/>
        </p:nvSpPr>
        <p:spPr>
          <a:xfrm>
            <a:off x="6153150" y="3962400"/>
            <a:ext cx="419100" cy="533400"/>
          </a:xfrm>
          <a:prstGeom prst="downArrow">
            <a:avLst/>
          </a:prstGeom>
          <a:solidFill>
            <a:srgbClr val="BFBFBF"/>
          </a:solidFill>
          <a:ln>
            <a:solidFill>
              <a:srgbClr val="1B1713"/>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smtClean="0">
              <a:solidFill>
                <a:schemeClr val="bg1"/>
              </a:solidFill>
            </a:endParaRPr>
          </a:p>
        </p:txBody>
      </p:sp>
      <p:sp>
        <p:nvSpPr>
          <p:cNvPr id="31" name="Line Callout 1 30"/>
          <p:cNvSpPr/>
          <p:nvPr/>
        </p:nvSpPr>
        <p:spPr>
          <a:xfrm>
            <a:off x="7162800" y="1371600"/>
            <a:ext cx="1600200" cy="762000"/>
          </a:xfrm>
          <a:prstGeom prst="borderCallout1">
            <a:avLst>
              <a:gd name="adj1" fmla="val 58433"/>
              <a:gd name="adj2" fmla="val -6821"/>
              <a:gd name="adj3" fmla="val 169643"/>
              <a:gd name="adj4" fmla="val -39845"/>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Rationale For …</a:t>
            </a:r>
          </a:p>
        </p:txBody>
      </p:sp>
    </p:spTree>
    <p:extLst>
      <p:ext uri="{BB962C8B-B14F-4D97-AF65-F5344CB8AC3E}">
        <p14:creationId xmlns:p14="http://schemas.microsoft.com/office/powerpoint/2010/main" val="304253362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 &amp; Future Work</a:t>
            </a:r>
          </a:p>
        </p:txBody>
      </p:sp>
      <p:sp>
        <p:nvSpPr>
          <p:cNvPr id="3" name="Content Placeholder 2"/>
          <p:cNvSpPr>
            <a:spLocks noGrp="1"/>
          </p:cNvSpPr>
          <p:nvPr>
            <p:ph sz="quarter" idx="13"/>
          </p:nvPr>
        </p:nvSpPr>
        <p:spPr/>
        <p:txBody>
          <a:bodyPr/>
          <a:lstStyle/>
          <a:p>
            <a:r>
              <a:rPr lang="en-US" sz="2400" dirty="0" smtClean="0"/>
              <a:t>CLASS has evolved:</a:t>
            </a:r>
          </a:p>
          <a:p>
            <a:pPr lvl="1"/>
            <a:r>
              <a:rPr lang="en-US" sz="1800" dirty="0"/>
              <a:t>F</a:t>
            </a:r>
            <a:r>
              <a:rPr lang="en-US" sz="1800" dirty="0" smtClean="0"/>
              <a:t>rom an initial simple extension of Assurance Based Development</a:t>
            </a:r>
          </a:p>
          <a:p>
            <a:pPr lvl="1"/>
            <a:r>
              <a:rPr lang="en-US" sz="1800" dirty="0"/>
              <a:t>T</a:t>
            </a:r>
            <a:r>
              <a:rPr lang="en-US" sz="1800" dirty="0" smtClean="0"/>
              <a:t>hrough a document/process structure</a:t>
            </a:r>
          </a:p>
          <a:p>
            <a:pPr lvl="1"/>
            <a:r>
              <a:rPr lang="en-US" sz="1800" dirty="0" smtClean="0"/>
              <a:t>To a domain/knowledge structure</a:t>
            </a:r>
          </a:p>
          <a:p>
            <a:r>
              <a:rPr lang="en-US" sz="2400" dirty="0" smtClean="0"/>
              <a:t>Empirical studies along the way have guided this evolution</a:t>
            </a:r>
          </a:p>
          <a:p>
            <a:r>
              <a:rPr lang="en-US" sz="2400" dirty="0" smtClean="0"/>
              <a:t>Domain arguments and associated knowledge structure is the core of the current version of CLASS</a:t>
            </a:r>
          </a:p>
          <a:p>
            <a:r>
              <a:rPr lang="en-US" sz="2400" dirty="0" smtClean="0"/>
              <a:t>Next steps:</a:t>
            </a:r>
          </a:p>
          <a:p>
            <a:pPr lvl="1"/>
            <a:r>
              <a:rPr lang="en-US" sz="2000" dirty="0" smtClean="0"/>
              <a:t>Develop deployable version</a:t>
            </a:r>
          </a:p>
          <a:p>
            <a:pPr lvl="1"/>
            <a:r>
              <a:rPr lang="en-US" sz="2000" dirty="0" smtClean="0"/>
              <a:t>Empirical studies of CLASS in production systems</a:t>
            </a:r>
            <a:endParaRPr lang="en-US" sz="2000"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76</a:t>
            </a:fld>
            <a:endParaRPr lang="en-US" dirty="0"/>
          </a:p>
        </p:txBody>
      </p:sp>
    </p:spTree>
    <p:extLst>
      <p:ext uri="{BB962C8B-B14F-4D97-AF65-F5344CB8AC3E}">
        <p14:creationId xmlns:p14="http://schemas.microsoft.com/office/powerpoint/2010/main" val="29536156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Publications</a:t>
            </a:r>
            <a:endParaRPr lang="en-US" dirty="0"/>
          </a:p>
        </p:txBody>
      </p:sp>
      <p:sp>
        <p:nvSpPr>
          <p:cNvPr id="3" name="Content Placeholder 2"/>
          <p:cNvSpPr>
            <a:spLocks noGrp="1"/>
          </p:cNvSpPr>
          <p:nvPr>
            <p:ph sz="quarter" idx="13"/>
          </p:nvPr>
        </p:nvSpPr>
        <p:spPr/>
        <p:txBody>
          <a:bodyPr/>
          <a:lstStyle/>
          <a:p>
            <a:r>
              <a:rPr lang="en-US" sz="1600" dirty="0" smtClean="0"/>
              <a:t>In preparation:</a:t>
            </a:r>
          </a:p>
          <a:p>
            <a:pPr lvl="1"/>
            <a:r>
              <a:rPr lang="en-US" sz="1000" dirty="0" smtClean="0"/>
              <a:t>Jonathan </a:t>
            </a:r>
            <a:r>
              <a:rPr lang="en-US" sz="1000" dirty="0" err="1" smtClean="0"/>
              <a:t>Rowanhill</a:t>
            </a:r>
            <a:r>
              <a:rPr lang="en-US" sz="1000" dirty="0" smtClean="0"/>
              <a:t>, John Knight, Domain </a:t>
            </a:r>
            <a:r>
              <a:rPr lang="en-US" sz="1000" dirty="0"/>
              <a:t>Arguments in Safety Critical Software </a:t>
            </a:r>
            <a:r>
              <a:rPr lang="en-US" sz="1000" dirty="0" smtClean="0"/>
              <a:t>Development, to be submitted to: International Symposium on Software Reliability Engineering, Ottawa, Canada (October 2016)</a:t>
            </a:r>
            <a:endParaRPr lang="en-US" sz="1000" dirty="0"/>
          </a:p>
          <a:p>
            <a:pPr lvl="1"/>
            <a:r>
              <a:rPr lang="en-US" sz="1000" dirty="0" smtClean="0"/>
              <a:t>John Knight and Patrick McGee, A </a:t>
            </a:r>
            <a:r>
              <a:rPr lang="en-US" sz="1000" dirty="0"/>
              <a:t>Rigorous Approach To Expert Judgment In The </a:t>
            </a:r>
            <a:r>
              <a:rPr lang="en-US" sz="1000" dirty="0" smtClean="0"/>
              <a:t>Engineering Of </a:t>
            </a:r>
            <a:r>
              <a:rPr lang="en-US" sz="1000" dirty="0"/>
              <a:t>Safety-Critical </a:t>
            </a:r>
            <a:r>
              <a:rPr lang="en-US" sz="1000" dirty="0" smtClean="0"/>
              <a:t>Software, </a:t>
            </a:r>
            <a:r>
              <a:rPr lang="en-US" sz="1000" dirty="0"/>
              <a:t>to be submitted to: International Symposium on Software Reliability Engineering, Ottawa, Canada (October 2016</a:t>
            </a:r>
            <a:r>
              <a:rPr lang="en-US" sz="1000" dirty="0" smtClean="0"/>
              <a:t>)</a:t>
            </a:r>
            <a:endParaRPr lang="en-US" sz="1600" dirty="0" smtClean="0"/>
          </a:p>
          <a:p>
            <a:r>
              <a:rPr lang="en-US" sz="1600" dirty="0" smtClean="0"/>
              <a:t>Submitted:</a:t>
            </a:r>
          </a:p>
          <a:p>
            <a:pPr lvl="1"/>
            <a:r>
              <a:rPr lang="en-US" sz="1000" dirty="0" smtClean="0"/>
              <a:t>John Knight and Jonathan </a:t>
            </a:r>
            <a:r>
              <a:rPr lang="en-US" sz="1000" dirty="0" err="1" smtClean="0"/>
              <a:t>Rowanhill</a:t>
            </a:r>
            <a:r>
              <a:rPr lang="en-US" sz="1000" dirty="0" smtClean="0"/>
              <a:t>, The Indispensible Role of Rationale in Safety Standards, submitted to SAFECOMP, Trondheim, Norway (September 2016)</a:t>
            </a:r>
          </a:p>
          <a:p>
            <a:r>
              <a:rPr lang="en-US" sz="1600" dirty="0" smtClean="0"/>
              <a:t>Published:</a:t>
            </a:r>
          </a:p>
          <a:p>
            <a:pPr lvl="1"/>
            <a:r>
              <a:rPr lang="en-US" sz="1000" dirty="0" smtClean="0"/>
              <a:t>Patrick McGee and John Knight, An Annotated Bibliography on Expert Judgment, Technical Report, Department of Computer Science, University of Virginia (April 2016)</a:t>
            </a:r>
          </a:p>
          <a:p>
            <a:pPr lvl="1"/>
            <a:r>
              <a:rPr lang="en-US" sz="1000" dirty="0" smtClean="0"/>
              <a:t>Patrick </a:t>
            </a:r>
            <a:r>
              <a:rPr lang="en-US" sz="1000" dirty="0"/>
              <a:t>McGee and John C. </a:t>
            </a:r>
            <a:r>
              <a:rPr lang="en-US" sz="1000" dirty="0" smtClean="0"/>
              <a:t>Knight, </a:t>
            </a:r>
            <a:r>
              <a:rPr lang="en-US" sz="1000" i="1" dirty="0" smtClean="0"/>
              <a:t>Expert </a:t>
            </a:r>
            <a:r>
              <a:rPr lang="en-US" sz="1000" i="1" dirty="0"/>
              <a:t>Judgment in Assurance </a:t>
            </a:r>
            <a:r>
              <a:rPr lang="en-US" sz="1000" i="1" dirty="0" smtClean="0"/>
              <a:t>Cases, </a:t>
            </a:r>
            <a:r>
              <a:rPr lang="en-US" sz="1000" dirty="0" smtClean="0"/>
              <a:t>10</a:t>
            </a:r>
            <a:r>
              <a:rPr lang="en-US" sz="1000" baseline="30000" dirty="0" smtClean="0"/>
              <a:t>th</a:t>
            </a:r>
            <a:r>
              <a:rPr lang="en-US" sz="1000" dirty="0" smtClean="0"/>
              <a:t> </a:t>
            </a:r>
            <a:r>
              <a:rPr lang="en-US" sz="1000" dirty="0"/>
              <a:t>IET System Safety and Cyber Security Conference, Bristol UK (October 2015</a:t>
            </a:r>
            <a:r>
              <a:rPr lang="en-US" sz="1000" dirty="0" smtClean="0"/>
              <a:t>)</a:t>
            </a:r>
          </a:p>
          <a:p>
            <a:pPr lvl="1"/>
            <a:r>
              <a:rPr lang="en-US" sz="1000" dirty="0"/>
              <a:t>John Knight, Jonathan </a:t>
            </a:r>
            <a:r>
              <a:rPr lang="en-US" sz="1000" dirty="0" err="1"/>
              <a:t>Rowanhill</a:t>
            </a:r>
            <a:r>
              <a:rPr lang="en-US" sz="1000" dirty="0"/>
              <a:t>, Anthony Aiello, and Kimberly </a:t>
            </a:r>
            <a:r>
              <a:rPr lang="en-US" sz="1000" dirty="0" smtClean="0"/>
              <a:t>Wasson, </a:t>
            </a:r>
            <a:r>
              <a:rPr lang="en-US" sz="1000" i="1" dirty="0" smtClean="0"/>
              <a:t>A </a:t>
            </a:r>
            <a:r>
              <a:rPr lang="en-US" sz="1000" i="1" dirty="0"/>
              <a:t>Comprehensive Safety </a:t>
            </a:r>
            <a:r>
              <a:rPr lang="en-US" sz="1000" i="1" dirty="0" smtClean="0"/>
              <a:t>Lifecycle, </a:t>
            </a:r>
            <a:r>
              <a:rPr lang="en-US" sz="1000" dirty="0" smtClean="0"/>
              <a:t>ASSURE </a:t>
            </a:r>
            <a:r>
              <a:rPr lang="en-US" sz="1000" dirty="0"/>
              <a:t>2015: The 3rd International Workshop on Assurance Cases for Software-Intensive Systems, Delft, The Netherlands (September 2015)</a:t>
            </a:r>
          </a:p>
          <a:p>
            <a:pPr lvl="1"/>
            <a:r>
              <a:rPr lang="en-US" sz="1000" dirty="0" smtClean="0"/>
              <a:t>John </a:t>
            </a:r>
            <a:r>
              <a:rPr lang="en-US" sz="1000" dirty="0"/>
              <a:t>Knight, Jonathan </a:t>
            </a:r>
            <a:r>
              <a:rPr lang="en-US" sz="1000" dirty="0" err="1"/>
              <a:t>Rowanhill</a:t>
            </a:r>
            <a:r>
              <a:rPr lang="en-US" sz="1000" dirty="0"/>
              <a:t>, and </a:t>
            </a:r>
            <a:r>
              <a:rPr lang="en-US" sz="1000" dirty="0" err="1"/>
              <a:t>Jian</a:t>
            </a:r>
            <a:r>
              <a:rPr lang="en-US" sz="1000" dirty="0"/>
              <a:t> </a:t>
            </a:r>
            <a:r>
              <a:rPr lang="en-US" sz="1000" dirty="0" smtClean="0"/>
              <a:t>Xiang, </a:t>
            </a:r>
            <a:r>
              <a:rPr lang="en-US" sz="1000" i="1" dirty="0" smtClean="0"/>
              <a:t>A </a:t>
            </a:r>
            <a:r>
              <a:rPr lang="en-US" sz="1000" i="1" dirty="0"/>
              <a:t>Safety Condition Monitoring </a:t>
            </a:r>
            <a:r>
              <a:rPr lang="en-US" sz="1000" i="1" dirty="0" smtClean="0"/>
              <a:t>System, </a:t>
            </a:r>
            <a:r>
              <a:rPr lang="en-US" sz="1000" dirty="0" smtClean="0"/>
              <a:t>ASSURE </a:t>
            </a:r>
            <a:r>
              <a:rPr lang="en-US" sz="1000" dirty="0"/>
              <a:t>2015: The 3rd International Workshop on Assurance Cases for Software-Intensive Systems, Delft, The Netherlands (September 2015</a:t>
            </a:r>
            <a:r>
              <a:rPr lang="en-US" sz="1000" dirty="0" smtClean="0"/>
              <a:t>)</a:t>
            </a:r>
          </a:p>
          <a:p>
            <a:pPr lvl="1"/>
            <a:r>
              <a:rPr lang="en-US" sz="1000" dirty="0"/>
              <a:t>John Knight, Jonathan </a:t>
            </a:r>
            <a:r>
              <a:rPr lang="en-US" sz="1000" dirty="0" err="1"/>
              <a:t>Rowanhill</a:t>
            </a:r>
            <a:r>
              <a:rPr lang="en-US" sz="1000" dirty="0"/>
              <a:t>, Uma Ferrell, Alec Bateman, </a:t>
            </a:r>
            <a:r>
              <a:rPr lang="en-US" sz="1000" dirty="0" err="1"/>
              <a:t>Neha</a:t>
            </a:r>
            <a:r>
              <a:rPr lang="en-US" sz="1000" dirty="0"/>
              <a:t> </a:t>
            </a:r>
            <a:r>
              <a:rPr lang="en-US" sz="1000" dirty="0" smtClean="0"/>
              <a:t>Gandhi, </a:t>
            </a:r>
            <a:r>
              <a:rPr lang="en-US" sz="1000" i="1" dirty="0" smtClean="0"/>
              <a:t>Integrating </a:t>
            </a:r>
            <a:r>
              <a:rPr lang="en-US" sz="1000" i="1" dirty="0"/>
              <a:t>An Assurance Case Into DO-178B Compliant Software </a:t>
            </a:r>
            <a:r>
              <a:rPr lang="en-US" sz="1000" i="1" dirty="0" smtClean="0"/>
              <a:t>Development, </a:t>
            </a:r>
            <a:r>
              <a:rPr lang="en-US" sz="1000" dirty="0" smtClean="0"/>
              <a:t>34</a:t>
            </a:r>
            <a:r>
              <a:rPr lang="en-US" sz="1000" baseline="30000" dirty="0" smtClean="0"/>
              <a:t>th</a:t>
            </a:r>
            <a:r>
              <a:rPr lang="en-US" sz="1000" dirty="0" smtClean="0"/>
              <a:t> </a:t>
            </a:r>
            <a:r>
              <a:rPr lang="en-US" sz="1000" dirty="0"/>
              <a:t>IEEE/AIAA 34th Digital Avionics Systems Conference (DASC), Prague, Czech Republic (September 2015</a:t>
            </a:r>
            <a:r>
              <a:rPr lang="en-US" sz="1000" dirty="0" smtClean="0"/>
              <a:t>)</a:t>
            </a:r>
          </a:p>
          <a:p>
            <a:pPr lvl="1"/>
            <a:r>
              <a:rPr lang="en-US" sz="1000" dirty="0"/>
              <a:t>M. Anthony Aiello, </a:t>
            </a:r>
            <a:r>
              <a:rPr lang="en-US" sz="1000" dirty="0" err="1"/>
              <a:t>Ashlie</a:t>
            </a:r>
            <a:r>
              <a:rPr lang="en-US" sz="1000" dirty="0"/>
              <a:t> B. Hocking, John Knight, Jonathan </a:t>
            </a:r>
            <a:r>
              <a:rPr lang="en-US" sz="1000" dirty="0" err="1" smtClean="0"/>
              <a:t>Rowanhill</a:t>
            </a:r>
            <a:r>
              <a:rPr lang="en-US" sz="1000" dirty="0" smtClean="0"/>
              <a:t>, </a:t>
            </a:r>
            <a:r>
              <a:rPr lang="en-US" sz="1000" i="1" dirty="0" smtClean="0"/>
              <a:t>SCT</a:t>
            </a:r>
            <a:r>
              <a:rPr lang="en-US" sz="1000" i="1" dirty="0"/>
              <a:t>: A Safety Case </a:t>
            </a:r>
            <a:r>
              <a:rPr lang="en-US" sz="1000" i="1" dirty="0" smtClean="0"/>
              <a:t>Toolkit, </a:t>
            </a:r>
            <a:r>
              <a:rPr lang="en-US" sz="1000" dirty="0" smtClean="0"/>
              <a:t>International </a:t>
            </a:r>
            <a:r>
              <a:rPr lang="en-US" sz="1000" dirty="0"/>
              <a:t>Workshop on Assurance Cases for Software-intensive Systems (ASSURE 2014), Naples IT (November 2014)</a:t>
            </a:r>
          </a:p>
          <a:p>
            <a:pPr lvl="1"/>
            <a:r>
              <a:rPr lang="en-US" sz="1000" dirty="0" smtClean="0"/>
              <a:t>M</a:t>
            </a:r>
            <a:r>
              <a:rPr lang="en-US" sz="1000" dirty="0"/>
              <a:t>. Anthony Aiello, </a:t>
            </a:r>
            <a:r>
              <a:rPr lang="en-US" sz="1000" dirty="0" err="1"/>
              <a:t>Ashlie</a:t>
            </a:r>
            <a:r>
              <a:rPr lang="en-US" sz="1000" dirty="0"/>
              <a:t> B. Hocking, John Knight, Jonathan </a:t>
            </a:r>
            <a:r>
              <a:rPr lang="en-US" sz="1000" dirty="0" err="1" smtClean="0"/>
              <a:t>Rowanhill</a:t>
            </a:r>
            <a:r>
              <a:rPr lang="en-US" sz="1000" dirty="0" smtClean="0"/>
              <a:t>, </a:t>
            </a:r>
            <a:r>
              <a:rPr lang="en-US" sz="1000" i="1" dirty="0" smtClean="0"/>
              <a:t>Arguing </a:t>
            </a:r>
            <a:r>
              <a:rPr lang="en-US" sz="1000" i="1" dirty="0"/>
              <a:t>Software Compliance With ISO </a:t>
            </a:r>
            <a:r>
              <a:rPr lang="en-US" sz="1000" i="1" dirty="0" smtClean="0"/>
              <a:t>26262, </a:t>
            </a:r>
            <a:r>
              <a:rPr lang="en-US" sz="1000" dirty="0" smtClean="0"/>
              <a:t>International </a:t>
            </a:r>
            <a:r>
              <a:rPr lang="en-US" sz="1000" dirty="0"/>
              <a:t>Workshop on Assurance Cases for Software-intensive Systems (ASSURE 2014), Naples IT (November 2014)</a:t>
            </a:r>
          </a:p>
          <a:p>
            <a:endParaRPr lang="en-US" sz="1600" dirty="0"/>
          </a:p>
          <a:p>
            <a:endParaRPr lang="en-US" sz="1600" dirty="0"/>
          </a:p>
          <a:p>
            <a:endParaRPr lang="en-US" sz="1600" dirty="0"/>
          </a:p>
          <a:p>
            <a:endParaRPr lang="en-US" sz="1600" dirty="0"/>
          </a:p>
        </p:txBody>
      </p:sp>
      <p:sp>
        <p:nvSpPr>
          <p:cNvPr id="4" name="Date Placeholder 3"/>
          <p:cNvSpPr>
            <a:spLocks noGrp="1"/>
          </p:cNvSpPr>
          <p:nvPr>
            <p:ph type="dt" sz="half" idx="14"/>
          </p:nvPr>
        </p:nvSpPr>
        <p:spPr/>
        <p:txBody>
          <a:bodyPr/>
          <a:lstStyle/>
          <a:p>
            <a:pPr>
              <a:defRPr/>
            </a:pPr>
            <a:r>
              <a:rPr lang="en-US" smtClean="0"/>
              <a:t>4/27/2016</a:t>
            </a:r>
            <a:endParaRPr lang="en-US" dirty="0"/>
          </a:p>
        </p:txBody>
      </p:sp>
      <p:sp>
        <p:nvSpPr>
          <p:cNvPr id="5" name="Footer Placeholder 4"/>
          <p:cNvSpPr>
            <a:spLocks noGrp="1"/>
          </p:cNvSpPr>
          <p:nvPr>
            <p:ph type="ftr" sz="quarter" idx="15"/>
          </p:nvPr>
        </p:nvSpPr>
        <p:spPr/>
        <p:txBody>
          <a:bodyPr/>
          <a:lstStyle/>
          <a:p>
            <a:pPr>
              <a:defRPr/>
            </a:pPr>
            <a:r>
              <a:rPr lang="en-US" smtClean="0"/>
              <a:t>CLASS - Final Report   © Dependable Computing LLC 2016</a:t>
            </a:r>
            <a:endParaRPr lang="en-US" dirty="0"/>
          </a:p>
        </p:txBody>
      </p:sp>
      <p:sp>
        <p:nvSpPr>
          <p:cNvPr id="6" name="Slide Number Placeholder 5"/>
          <p:cNvSpPr>
            <a:spLocks noGrp="1"/>
          </p:cNvSpPr>
          <p:nvPr>
            <p:ph type="sldNum" sz="quarter" idx="16"/>
          </p:nvPr>
        </p:nvSpPr>
        <p:spPr/>
        <p:txBody>
          <a:bodyPr/>
          <a:lstStyle/>
          <a:p>
            <a:pPr>
              <a:defRPr/>
            </a:pPr>
            <a:fld id="{1134E76E-43B5-7546-A65B-D7B7E50C55ED}" type="slidenum">
              <a:rPr lang="en-US" smtClean="0"/>
              <a:pPr>
                <a:defRPr/>
              </a:pPr>
              <a:t>77</a:t>
            </a:fld>
            <a:endParaRPr lang="en-US" dirty="0"/>
          </a:p>
        </p:txBody>
      </p:sp>
    </p:spTree>
    <p:extLst>
      <p:ext uri="{BB962C8B-B14F-4D97-AF65-F5344CB8AC3E}">
        <p14:creationId xmlns:p14="http://schemas.microsoft.com/office/powerpoint/2010/main" val="159629415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2" descr="Apache_Speed_trap"/>
          <p:cNvPicPr>
            <a:picLocks noChangeAspect="1" noChangeArrowheads="1"/>
          </p:cNvPicPr>
          <p:nvPr/>
        </p:nvPicPr>
        <p:blipFill>
          <a:blip r:embed="rId3" cstate="print"/>
          <a:srcRect/>
          <a:stretch>
            <a:fillRect/>
          </a:stretch>
        </p:blipFill>
        <p:spPr bwMode="auto">
          <a:xfrm>
            <a:off x="457200" y="1268413"/>
            <a:ext cx="8458200" cy="5589587"/>
          </a:xfrm>
          <a:prstGeom prst="rect">
            <a:avLst/>
          </a:prstGeom>
          <a:noFill/>
          <a:ln w="57150">
            <a:solidFill>
              <a:schemeClr val="tx1"/>
            </a:solidFill>
            <a:miter lim="800000"/>
            <a:headEnd/>
            <a:tailEnd/>
          </a:ln>
        </p:spPr>
      </p:pic>
      <p:sp>
        <p:nvSpPr>
          <p:cNvPr id="801795" name="Text Box 3"/>
          <p:cNvSpPr txBox="1">
            <a:spLocks noChangeArrowheads="1"/>
          </p:cNvSpPr>
          <p:nvPr/>
        </p:nvSpPr>
        <p:spPr bwMode="auto">
          <a:xfrm>
            <a:off x="4495800" y="5791200"/>
            <a:ext cx="4419600" cy="914400"/>
          </a:xfrm>
          <a:prstGeom prst="rect">
            <a:avLst/>
          </a:prstGeom>
          <a:gradFill rotWithShape="1">
            <a:gsLst>
              <a:gs pos="0">
                <a:schemeClr val="tx1">
                  <a:alpha val="32001"/>
                </a:schemeClr>
              </a:gs>
              <a:gs pos="100000">
                <a:schemeClr val="tx1">
                  <a:gamma/>
                  <a:shade val="0"/>
                  <a:invGamma/>
                  <a:alpha val="32001"/>
                </a:schemeClr>
              </a:gs>
            </a:gsLst>
            <a:lin ang="5400000" scaled="1"/>
          </a:gradFill>
          <a:ln w="9525">
            <a:noFill/>
            <a:miter lim="800000"/>
            <a:headEnd/>
            <a:tailEnd/>
          </a:ln>
          <a:effectLst/>
        </p:spPr>
        <p:txBody>
          <a:bodyPr>
            <a:spAutoFit/>
          </a:bodyPr>
          <a:lstStyle/>
          <a:p>
            <a:pPr algn="ctr">
              <a:spcBef>
                <a:spcPct val="50000"/>
              </a:spcBef>
            </a:pPr>
            <a:r>
              <a:rPr lang="en-US" sz="5400" b="1">
                <a:solidFill>
                  <a:srgbClr val="FFFFFF"/>
                </a:solidFill>
                <a:latin typeface="Arial" charset="0"/>
              </a:rPr>
              <a:t>Questions?</a:t>
            </a:r>
          </a:p>
        </p:txBody>
      </p:sp>
      <p:pic>
        <p:nvPicPr>
          <p:cNvPr id="801797" name="Picture 5"/>
          <p:cNvPicPr>
            <a:picLocks noChangeAspect="1" noChangeArrowheads="1"/>
          </p:cNvPicPr>
          <p:nvPr/>
        </p:nvPicPr>
        <p:blipFill>
          <a:blip r:embed="rId4" cstate="print"/>
          <a:srcRect/>
          <a:stretch>
            <a:fillRect/>
          </a:stretch>
        </p:blipFill>
        <p:spPr bwMode="auto">
          <a:xfrm>
            <a:off x="228600" y="0"/>
            <a:ext cx="1571625" cy="1219200"/>
          </a:xfrm>
          <a:prstGeom prst="rect">
            <a:avLst/>
          </a:prstGeom>
          <a:noFill/>
          <a:ln w="9525">
            <a:noFill/>
            <a:miter lim="800000"/>
            <a:headEnd/>
            <a:tailEnd/>
          </a:ln>
          <a:effectLst/>
        </p:spPr>
      </p:pic>
      <p:sp>
        <p:nvSpPr>
          <p:cNvPr id="801800" name="Text Box 8"/>
          <p:cNvSpPr txBox="1">
            <a:spLocks noChangeArrowheads="1"/>
          </p:cNvSpPr>
          <p:nvPr/>
        </p:nvSpPr>
        <p:spPr bwMode="auto">
          <a:xfrm>
            <a:off x="1828800" y="228600"/>
            <a:ext cx="838200" cy="466725"/>
          </a:xfrm>
          <a:prstGeom prst="rect">
            <a:avLst/>
          </a:prstGeom>
          <a:noFill/>
          <a:ln w="9525">
            <a:solidFill>
              <a:srgbClr val="FF0000"/>
            </a:solidFill>
            <a:miter lim="800000"/>
            <a:headEnd/>
            <a:tailEnd/>
          </a:ln>
          <a:effectLst/>
        </p:spPr>
        <p:txBody>
          <a:bodyPr>
            <a:spAutoFit/>
          </a:bodyPr>
          <a:lstStyle/>
          <a:p>
            <a:pPr algn="ctr" eaLnBrk="1" hangingPunct="1">
              <a:spcBef>
                <a:spcPct val="50000"/>
              </a:spcBef>
            </a:pPr>
            <a:r>
              <a:rPr lang="en-US" sz="2400" b="1">
                <a:solidFill>
                  <a:srgbClr val="000000"/>
                </a:solidFill>
                <a:latin typeface="Arial" charset="0"/>
              </a:rPr>
              <a:t>U.K.</a:t>
            </a:r>
          </a:p>
        </p:txBody>
      </p:sp>
      <p:sp>
        <p:nvSpPr>
          <p:cNvPr id="801801" name="Text Box 9"/>
          <p:cNvSpPr txBox="1">
            <a:spLocks noChangeArrowheads="1"/>
          </p:cNvSpPr>
          <p:nvPr/>
        </p:nvSpPr>
        <p:spPr bwMode="auto">
          <a:xfrm>
            <a:off x="685800" y="1524000"/>
            <a:ext cx="838200" cy="466725"/>
          </a:xfrm>
          <a:prstGeom prst="rect">
            <a:avLst/>
          </a:prstGeom>
          <a:noFill/>
          <a:ln w="9525">
            <a:solidFill>
              <a:srgbClr val="FF0000"/>
            </a:solidFill>
            <a:miter lim="800000"/>
            <a:headEnd/>
            <a:tailEnd/>
          </a:ln>
          <a:effectLst/>
        </p:spPr>
        <p:txBody>
          <a:bodyPr>
            <a:spAutoFit/>
          </a:bodyPr>
          <a:lstStyle/>
          <a:p>
            <a:pPr algn="ctr" eaLnBrk="1" hangingPunct="1">
              <a:spcBef>
                <a:spcPct val="50000"/>
              </a:spcBef>
            </a:pPr>
            <a:r>
              <a:rPr lang="en-US" sz="2400" b="1">
                <a:solidFill>
                  <a:srgbClr val="000000"/>
                </a:solidFill>
                <a:latin typeface="Arial" charset="0"/>
              </a:rPr>
              <a:t>U.S.</a:t>
            </a:r>
          </a:p>
        </p:txBody>
      </p:sp>
      <p:sp>
        <p:nvSpPr>
          <p:cNvPr id="9" name="Slide Number Placeholder 8"/>
          <p:cNvSpPr>
            <a:spLocks noGrp="1"/>
          </p:cNvSpPr>
          <p:nvPr>
            <p:ph type="sldNum" sz="quarter" idx="12"/>
          </p:nvPr>
        </p:nvSpPr>
        <p:spPr/>
        <p:txBody>
          <a:bodyPr/>
          <a:lstStyle/>
          <a:p>
            <a:fld id="{FA7B00A1-7E17-4907-A591-E247167A80BB}" type="slidenum">
              <a:rPr lang="en-US" smtClean="0">
                <a:solidFill>
                  <a:srgbClr val="000000"/>
                </a:solidFill>
              </a:rPr>
              <a:pPr/>
              <a:t>78</a:t>
            </a:fld>
            <a:endParaRPr lang="en-US" dirty="0">
              <a:solidFill>
                <a:srgbClr val="000000"/>
              </a:solidFill>
            </a:endParaRPr>
          </a:p>
        </p:txBody>
      </p:sp>
    </p:spTree>
    <p:extLst>
      <p:ext uri="{BB962C8B-B14F-4D97-AF65-F5344CB8AC3E}">
        <p14:creationId xmlns:p14="http://schemas.microsoft.com/office/powerpoint/2010/main" val="2577740995"/>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4/27/2016</a:t>
            </a:r>
            <a:endParaRPr lang="en-US"/>
          </a:p>
        </p:txBody>
      </p:sp>
      <p:sp>
        <p:nvSpPr>
          <p:cNvPr id="3" name="Footer Placeholder 2"/>
          <p:cNvSpPr>
            <a:spLocks noGrp="1"/>
          </p:cNvSpPr>
          <p:nvPr>
            <p:ph type="ftr" sz="quarter" idx="11"/>
          </p:nvPr>
        </p:nvSpPr>
        <p:spPr/>
        <p:txBody>
          <a:bodyPr/>
          <a:lstStyle/>
          <a:p>
            <a:pPr>
              <a:defRPr/>
            </a:pPr>
            <a:r>
              <a:rPr lang="en-US" smtClean="0"/>
              <a:t>CLASS - Final Report   © Dependable Computing LLC 2016</a:t>
            </a:r>
            <a:endParaRPr lang="en-US" dirty="0"/>
          </a:p>
        </p:txBody>
      </p:sp>
      <p:sp>
        <p:nvSpPr>
          <p:cNvPr id="4" name="Slide Number Placeholder 3"/>
          <p:cNvSpPr>
            <a:spLocks noGrp="1"/>
          </p:cNvSpPr>
          <p:nvPr>
            <p:ph type="sldNum" sz="quarter" idx="12"/>
          </p:nvPr>
        </p:nvSpPr>
        <p:spPr/>
        <p:txBody>
          <a:bodyPr/>
          <a:lstStyle/>
          <a:p>
            <a:pPr>
              <a:defRPr/>
            </a:pPr>
            <a:fld id="{E663694F-C9E5-4046-88C3-03BEAD2C8CF3}" type="slidenum">
              <a:rPr lang="en-US" smtClean="0"/>
              <a:pPr>
                <a:defRPr/>
              </a:pPr>
              <a:t>79</a:t>
            </a:fld>
            <a:endParaRPr lang="en-US"/>
          </a:p>
        </p:txBody>
      </p:sp>
      <p:pic>
        <p:nvPicPr>
          <p:cNvPr id="5" name="Picture 4"/>
          <p:cNvPicPr>
            <a:picLocks noChangeAspect="1"/>
          </p:cNvPicPr>
          <p:nvPr/>
        </p:nvPicPr>
        <p:blipFill>
          <a:blip r:embed="rId2"/>
          <a:stretch>
            <a:fillRect/>
          </a:stretch>
        </p:blipFill>
        <p:spPr>
          <a:xfrm>
            <a:off x="762000" y="2743200"/>
            <a:ext cx="3352800" cy="2514600"/>
          </a:xfrm>
          <a:prstGeom prst="rect">
            <a:avLst/>
          </a:prstGeom>
        </p:spPr>
      </p:pic>
      <p:sp>
        <p:nvSpPr>
          <p:cNvPr id="6" name="Cloud Callout 5"/>
          <p:cNvSpPr/>
          <p:nvPr/>
        </p:nvSpPr>
        <p:spPr>
          <a:xfrm>
            <a:off x="2209800" y="533400"/>
            <a:ext cx="2057400" cy="1447800"/>
          </a:xfrm>
          <a:prstGeom prst="cloudCallout">
            <a:avLst>
              <a:gd name="adj1" fmla="val -48169"/>
              <a:gd name="adj2" fmla="val 100301"/>
            </a:avLst>
          </a:prstGeom>
          <a:solidFill>
            <a:srgbClr val="FFFFFF"/>
          </a:solidFill>
          <a:ln>
            <a:solidFill>
              <a:srgbClr val="445A7A"/>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000000"/>
                </a:solidFill>
              </a:rPr>
              <a:t>This work will </a:t>
            </a:r>
            <a:r>
              <a:rPr lang="en-US" b="1" i="1" u="sng" dirty="0">
                <a:solidFill>
                  <a:srgbClr val="000000"/>
                </a:solidFill>
              </a:rPr>
              <a:t>M</a:t>
            </a:r>
            <a:r>
              <a:rPr lang="en-US" b="1" i="1" u="sng" dirty="0" smtClean="0">
                <a:solidFill>
                  <a:srgbClr val="000000"/>
                </a:solidFill>
              </a:rPr>
              <a:t>ake America Great Again</a:t>
            </a:r>
          </a:p>
        </p:txBody>
      </p:sp>
      <p:pic>
        <p:nvPicPr>
          <p:cNvPr id="9" name="Picture 8"/>
          <p:cNvPicPr>
            <a:picLocks noChangeAspect="1"/>
          </p:cNvPicPr>
          <p:nvPr/>
        </p:nvPicPr>
        <p:blipFill>
          <a:blip r:embed="rId3"/>
          <a:stretch>
            <a:fillRect/>
          </a:stretch>
        </p:blipFill>
        <p:spPr>
          <a:xfrm>
            <a:off x="4953000" y="2729510"/>
            <a:ext cx="3329354" cy="2545977"/>
          </a:xfrm>
          <a:prstGeom prst="rect">
            <a:avLst/>
          </a:prstGeom>
        </p:spPr>
      </p:pic>
      <p:sp>
        <p:nvSpPr>
          <p:cNvPr id="10" name="Cloud Callout 9"/>
          <p:cNvSpPr/>
          <p:nvPr/>
        </p:nvSpPr>
        <p:spPr>
          <a:xfrm>
            <a:off x="4800600" y="609600"/>
            <a:ext cx="2057400" cy="1447800"/>
          </a:xfrm>
          <a:prstGeom prst="cloudCallout">
            <a:avLst>
              <a:gd name="adj1" fmla="val 43687"/>
              <a:gd name="adj2" fmla="val 99779"/>
            </a:avLst>
          </a:prstGeom>
          <a:solidFill>
            <a:srgbClr val="FFFFFF"/>
          </a:solidFill>
          <a:ln>
            <a:solidFill>
              <a:srgbClr val="445A7A"/>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000000"/>
                </a:solidFill>
              </a:rPr>
              <a:t>I agree completely</a:t>
            </a:r>
          </a:p>
        </p:txBody>
      </p:sp>
      <p:pic>
        <p:nvPicPr>
          <p:cNvPr id="11" name="Picture 10"/>
          <p:cNvPicPr>
            <a:picLocks noChangeAspect="1"/>
          </p:cNvPicPr>
          <p:nvPr/>
        </p:nvPicPr>
        <p:blipFill>
          <a:blip r:embed="rId4"/>
          <a:stretch>
            <a:fillRect/>
          </a:stretch>
        </p:blipFill>
        <p:spPr>
          <a:xfrm>
            <a:off x="2819400" y="2743200"/>
            <a:ext cx="3581400" cy="2686050"/>
          </a:xfrm>
          <a:prstGeom prst="rect">
            <a:avLst/>
          </a:prstGeom>
        </p:spPr>
      </p:pic>
      <p:sp>
        <p:nvSpPr>
          <p:cNvPr id="12" name="Cloud Callout 11"/>
          <p:cNvSpPr/>
          <p:nvPr/>
        </p:nvSpPr>
        <p:spPr>
          <a:xfrm>
            <a:off x="3048000" y="30238"/>
            <a:ext cx="3124200" cy="2133600"/>
          </a:xfrm>
          <a:prstGeom prst="cloudCallout">
            <a:avLst>
              <a:gd name="adj1" fmla="val 714"/>
              <a:gd name="adj2" fmla="val 87307"/>
            </a:avLst>
          </a:prstGeom>
          <a:solidFill>
            <a:srgbClr val="FFFFFF"/>
          </a:solidFill>
          <a:ln>
            <a:solidFill>
              <a:srgbClr val="445A7A"/>
            </a:solidFill>
            <a:headEnd type="none"/>
            <a:tailEnd type="non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rgbClr val="000000"/>
                </a:solidFill>
              </a:rPr>
              <a:t>Bipartisan research on safety cases must continue after the election</a:t>
            </a:r>
          </a:p>
        </p:txBody>
      </p:sp>
    </p:spTree>
    <p:extLst>
      <p:ext uri="{BB962C8B-B14F-4D97-AF65-F5344CB8AC3E}">
        <p14:creationId xmlns:p14="http://schemas.microsoft.com/office/powerpoint/2010/main" val="16553584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2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6000"/>
                            </p:stCondLst>
                            <p:childTnLst>
                              <p:par>
                                <p:cTn id="13" presetID="10" presetClass="entr" presetSubtype="0" fill="hold" nodeType="afterEffect">
                                  <p:stCondLst>
                                    <p:cond delay="2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10000"/>
                            </p:stCondLst>
                            <p:childTnLst>
                              <p:par>
                                <p:cTn id="17" presetID="10" presetClass="entr" presetSubtype="0" fill="hold" grpId="0" nodeType="after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childTnLst>
                                </p:cTn>
                              </p:par>
                            </p:childTnLst>
                          </p:cTn>
                        </p:par>
                        <p:par>
                          <p:cTn id="20" fill="hold">
                            <p:stCondLst>
                              <p:cond delay="14000"/>
                            </p:stCondLst>
                            <p:childTnLst>
                              <p:par>
                                <p:cTn id="21" presetID="10" presetClass="exit" presetSubtype="0" fill="hold" nodeType="after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par>
                          <p:cTn id="33" fill="hold">
                            <p:stCondLst>
                              <p:cond delay="14500"/>
                            </p:stCondLst>
                            <p:childTnLst>
                              <p:par>
                                <p:cTn id="34" presetID="1" presetClass="entr" presetSubtype="0" fill="hold" nodeType="afterEffect">
                                  <p:stCondLst>
                                    <p:cond delay="200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16500"/>
                            </p:stCondLst>
                            <p:childTnLst>
                              <p:par>
                                <p:cTn id="37" presetID="10" presetClass="entr" presetSubtype="0" fill="hold" grpId="0" nodeType="afterEffect">
                                  <p:stCondLst>
                                    <p:cond delay="20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0" grpId="0" animBg="1"/>
      <p:bldP spid="10" grpId="1"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CLASS Phase 2</a:t>
            </a:r>
            <a:endParaRPr lang="en-US" dirty="0"/>
          </a:p>
        </p:txBody>
      </p:sp>
      <p:sp>
        <p:nvSpPr>
          <p:cNvPr id="2" name="Date Placeholder 1"/>
          <p:cNvSpPr>
            <a:spLocks noGrp="1"/>
          </p:cNvSpPr>
          <p:nvPr>
            <p:ph type="dt" sz="half" idx="14"/>
          </p:nvPr>
        </p:nvSpPr>
        <p:spPr/>
        <p:txBody>
          <a:bodyPr/>
          <a:lstStyle/>
          <a:p>
            <a:pPr>
              <a:defRPr/>
            </a:pPr>
            <a:r>
              <a:rPr lang="en-US" smtClean="0"/>
              <a:t>4/27/2016</a:t>
            </a:r>
            <a:endParaRPr lang="en-US" dirty="0"/>
          </a:p>
        </p:txBody>
      </p:sp>
      <p:sp>
        <p:nvSpPr>
          <p:cNvPr id="3" name="Footer Placeholder 2"/>
          <p:cNvSpPr>
            <a:spLocks noGrp="1"/>
          </p:cNvSpPr>
          <p:nvPr>
            <p:ph type="ftr" sz="quarter" idx="15"/>
          </p:nvPr>
        </p:nvSpPr>
        <p:spPr/>
        <p:txBody>
          <a:bodyPr/>
          <a:lstStyle/>
          <a:p>
            <a:pPr>
              <a:defRPr/>
            </a:pPr>
            <a:r>
              <a:rPr lang="en-US" smtClean="0"/>
              <a:t>CLASS - Final Report   © Dependable Computing LLC 2016</a:t>
            </a:r>
            <a:endParaRPr lang="en-US"/>
          </a:p>
        </p:txBody>
      </p:sp>
      <p:sp>
        <p:nvSpPr>
          <p:cNvPr id="8" name="Slide Number Placeholder 7"/>
          <p:cNvSpPr>
            <a:spLocks noGrp="1"/>
          </p:cNvSpPr>
          <p:nvPr>
            <p:ph type="sldNum" sz="quarter" idx="16"/>
          </p:nvPr>
        </p:nvSpPr>
        <p:spPr/>
        <p:txBody>
          <a:bodyPr/>
          <a:lstStyle/>
          <a:p>
            <a:pPr>
              <a:defRPr/>
            </a:pPr>
            <a:fld id="{1134E76E-43B5-7546-A65B-D7B7E50C55ED}" type="slidenum">
              <a:rPr lang="en-US" smtClean="0"/>
              <a:pPr>
                <a:defRPr/>
              </a:pPr>
              <a:t>8</a:t>
            </a:fld>
            <a:endParaRPr lang="en-US" dirty="0"/>
          </a:p>
        </p:txBody>
      </p:sp>
      <p:pic>
        <p:nvPicPr>
          <p:cNvPr id="9" name="Picture 8"/>
          <p:cNvPicPr>
            <a:picLocks noChangeAspect="1"/>
          </p:cNvPicPr>
          <p:nvPr/>
        </p:nvPicPr>
        <p:blipFill>
          <a:blip r:embed="rId2"/>
          <a:stretch>
            <a:fillRect/>
          </a:stretch>
        </p:blipFill>
        <p:spPr>
          <a:xfrm>
            <a:off x="457200" y="1625600"/>
            <a:ext cx="6629400" cy="3937000"/>
          </a:xfrm>
          <a:prstGeom prst="rect">
            <a:avLst/>
          </a:prstGeom>
        </p:spPr>
      </p:pic>
      <p:sp>
        <p:nvSpPr>
          <p:cNvPr id="14" name="Rectangle 13"/>
          <p:cNvSpPr/>
          <p:nvPr/>
        </p:nvSpPr>
        <p:spPr>
          <a:xfrm>
            <a:off x="7239000" y="17526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bg1"/>
                </a:solidFill>
              </a:rPr>
              <a:t>Changing State Over Lifecycle</a:t>
            </a:r>
          </a:p>
        </p:txBody>
      </p:sp>
      <p:sp>
        <p:nvSpPr>
          <p:cNvPr id="15" name="Rectangle 14"/>
          <p:cNvSpPr/>
          <p:nvPr/>
        </p:nvSpPr>
        <p:spPr>
          <a:xfrm>
            <a:off x="7228715" y="46482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bg1"/>
                </a:solidFill>
              </a:rPr>
              <a:t>Assurance Analysis</a:t>
            </a:r>
          </a:p>
        </p:txBody>
      </p:sp>
      <p:sp>
        <p:nvSpPr>
          <p:cNvPr id="16" name="Rectangle 15"/>
          <p:cNvSpPr/>
          <p:nvPr/>
        </p:nvSpPr>
        <p:spPr>
          <a:xfrm>
            <a:off x="7239000" y="36576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bg1"/>
                </a:solidFill>
              </a:rPr>
              <a:t>Continuous Monitoring</a:t>
            </a:r>
          </a:p>
        </p:txBody>
      </p:sp>
      <p:sp>
        <p:nvSpPr>
          <p:cNvPr id="17" name="Rectangle 16"/>
          <p:cNvSpPr/>
          <p:nvPr/>
        </p:nvSpPr>
        <p:spPr>
          <a:xfrm>
            <a:off x="7239000" y="2708515"/>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bg1"/>
                </a:solidFill>
              </a:rPr>
              <a:t>System/Safety Case Synchrony</a:t>
            </a:r>
          </a:p>
        </p:txBody>
      </p:sp>
    </p:spTree>
    <p:extLst>
      <p:ext uri="{BB962C8B-B14F-4D97-AF65-F5344CB8AC3E}">
        <p14:creationId xmlns:p14="http://schemas.microsoft.com/office/powerpoint/2010/main" val="6133784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CLASS Phase 2 Instantiation</a:t>
            </a:r>
            <a:endParaRPr lang="en-US" dirty="0"/>
          </a:p>
        </p:txBody>
      </p:sp>
      <p:sp>
        <p:nvSpPr>
          <p:cNvPr id="2" name="Date Placeholder 1"/>
          <p:cNvSpPr>
            <a:spLocks noGrp="1"/>
          </p:cNvSpPr>
          <p:nvPr>
            <p:ph type="dt" sz="half" idx="14"/>
          </p:nvPr>
        </p:nvSpPr>
        <p:spPr/>
        <p:txBody>
          <a:bodyPr/>
          <a:lstStyle/>
          <a:p>
            <a:pPr>
              <a:defRPr/>
            </a:pPr>
            <a:r>
              <a:rPr lang="en-US" smtClean="0"/>
              <a:t>4/27/2016</a:t>
            </a:r>
            <a:endParaRPr lang="en-US" dirty="0"/>
          </a:p>
        </p:txBody>
      </p:sp>
      <p:sp>
        <p:nvSpPr>
          <p:cNvPr id="3" name="Footer Placeholder 2"/>
          <p:cNvSpPr>
            <a:spLocks noGrp="1"/>
          </p:cNvSpPr>
          <p:nvPr>
            <p:ph type="ftr" sz="quarter" idx="15"/>
          </p:nvPr>
        </p:nvSpPr>
        <p:spPr/>
        <p:txBody>
          <a:bodyPr/>
          <a:lstStyle/>
          <a:p>
            <a:pPr>
              <a:defRPr/>
            </a:pPr>
            <a:r>
              <a:rPr lang="en-US" smtClean="0"/>
              <a:t>CLASS - Final Report   © Dependable Computing LLC 2016</a:t>
            </a:r>
            <a:endParaRPr lang="en-US"/>
          </a:p>
        </p:txBody>
      </p:sp>
      <p:sp>
        <p:nvSpPr>
          <p:cNvPr id="8" name="Slide Number Placeholder 7"/>
          <p:cNvSpPr>
            <a:spLocks noGrp="1"/>
          </p:cNvSpPr>
          <p:nvPr>
            <p:ph type="sldNum" sz="quarter" idx="16"/>
          </p:nvPr>
        </p:nvSpPr>
        <p:spPr/>
        <p:txBody>
          <a:bodyPr/>
          <a:lstStyle/>
          <a:p>
            <a:pPr>
              <a:defRPr/>
            </a:pPr>
            <a:fld id="{1134E76E-43B5-7546-A65B-D7B7E50C55ED}" type="slidenum">
              <a:rPr lang="en-US" smtClean="0"/>
              <a:pPr>
                <a:defRPr/>
              </a:pPr>
              <a:t>9</a:t>
            </a:fld>
            <a:endParaRPr lang="en-US" dirty="0"/>
          </a:p>
        </p:txBody>
      </p:sp>
      <p:pic>
        <p:nvPicPr>
          <p:cNvPr id="9" name="Picture 8"/>
          <p:cNvPicPr>
            <a:picLocks noChangeAspect="1"/>
          </p:cNvPicPr>
          <p:nvPr/>
        </p:nvPicPr>
        <p:blipFill>
          <a:blip r:embed="rId2"/>
          <a:stretch>
            <a:fillRect/>
          </a:stretch>
        </p:blipFill>
        <p:spPr>
          <a:xfrm>
            <a:off x="228600" y="1536700"/>
            <a:ext cx="6616700" cy="3684062"/>
          </a:xfrm>
          <a:prstGeom prst="rect">
            <a:avLst/>
          </a:prstGeom>
        </p:spPr>
      </p:pic>
      <p:sp>
        <p:nvSpPr>
          <p:cNvPr id="11" name="Rectangle 10"/>
          <p:cNvSpPr/>
          <p:nvPr/>
        </p:nvSpPr>
        <p:spPr>
          <a:xfrm>
            <a:off x="7239000" y="17526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CLASS Resource Repository - CRR</a:t>
            </a:r>
            <a:endParaRPr lang="en-US" sz="1400" dirty="0">
              <a:solidFill>
                <a:schemeClr val="bg1"/>
              </a:solidFill>
            </a:endParaRPr>
          </a:p>
        </p:txBody>
      </p:sp>
      <p:sp>
        <p:nvSpPr>
          <p:cNvPr id="12" name="Rectangle 11"/>
          <p:cNvSpPr/>
          <p:nvPr/>
        </p:nvSpPr>
        <p:spPr>
          <a:xfrm>
            <a:off x="7228715" y="27432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CRR Access Protocols</a:t>
            </a:r>
            <a:endParaRPr lang="en-US" sz="1400" dirty="0">
              <a:solidFill>
                <a:schemeClr val="bg1"/>
              </a:solidFill>
            </a:endParaRPr>
          </a:p>
        </p:txBody>
      </p:sp>
      <p:sp>
        <p:nvSpPr>
          <p:cNvPr id="13" name="Rectangle 12"/>
          <p:cNvSpPr/>
          <p:nvPr/>
        </p:nvSpPr>
        <p:spPr>
          <a:xfrm>
            <a:off x="7239000" y="47244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bg1"/>
                </a:solidFill>
              </a:rPr>
              <a:t>Continuous </a:t>
            </a:r>
            <a:r>
              <a:rPr lang="en-US" sz="1400" dirty="0" smtClean="0">
                <a:solidFill>
                  <a:schemeClr val="bg1"/>
                </a:solidFill>
              </a:rPr>
              <a:t>Recording - SIR</a:t>
            </a:r>
            <a:endParaRPr lang="en-US" sz="1400" dirty="0">
              <a:solidFill>
                <a:schemeClr val="bg1"/>
              </a:solidFill>
            </a:endParaRPr>
          </a:p>
        </p:txBody>
      </p:sp>
      <p:sp>
        <p:nvSpPr>
          <p:cNvPr id="14" name="Rectangle 13"/>
          <p:cNvSpPr/>
          <p:nvPr/>
        </p:nvSpPr>
        <p:spPr>
          <a:xfrm>
            <a:off x="7239000" y="3733800"/>
            <a:ext cx="1534285" cy="762000"/>
          </a:xfrm>
          <a:prstGeom prst="rect">
            <a:avLst/>
          </a:prstGeom>
          <a:solidFill>
            <a:srgbClr val="6A001A"/>
          </a:solidFill>
          <a:ln>
            <a:solidFill>
              <a:srgbClr val="800000"/>
            </a:solidFill>
            <a:headEnd type="none"/>
            <a:tailEnd type="triangle"/>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smtClean="0">
                <a:solidFill>
                  <a:schemeClr val="bg1"/>
                </a:solidFill>
              </a:rPr>
              <a:t>Elements of Instantiation</a:t>
            </a:r>
            <a:endParaRPr lang="en-US" sz="1400" dirty="0">
              <a:solidFill>
                <a:schemeClr val="bg1"/>
              </a:solidFill>
            </a:endParaRPr>
          </a:p>
        </p:txBody>
      </p:sp>
    </p:spTree>
    <p:extLst>
      <p:ext uri="{BB962C8B-B14F-4D97-AF65-F5344CB8AC3E}">
        <p14:creationId xmlns:p14="http://schemas.microsoft.com/office/powerpoint/2010/main" val="23947129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theme/theme1.xml><?xml version="1.0" encoding="utf-8"?>
<a:theme xmlns:a="http://schemas.openxmlformats.org/drawingml/2006/main" name="DCi">
  <a:themeElements>
    <a:clrScheme name="Custom 1">
      <a:dk1>
        <a:srgbClr val="445A7A"/>
      </a:dk1>
      <a:lt1>
        <a:sysClr val="window" lastClr="FFFFFF"/>
      </a:lt1>
      <a:dk2>
        <a:srgbClr val="415674"/>
      </a:dk2>
      <a:lt2>
        <a:srgbClr val="FFFFFE"/>
      </a:lt2>
      <a:accent1>
        <a:srgbClr val="8A1B2A"/>
      </a:accent1>
      <a:accent2>
        <a:srgbClr val="D5AE53"/>
      </a:accent2>
      <a:accent3>
        <a:srgbClr val="687F96"/>
      </a:accent3>
      <a:accent4>
        <a:srgbClr val="757273"/>
      </a:accent4>
      <a:accent5>
        <a:srgbClr val="9E999A"/>
      </a:accent5>
      <a:accent6>
        <a:srgbClr val="EAE6E2"/>
      </a:accent6>
      <a:hlink>
        <a:srgbClr val="8099B5"/>
      </a:hlink>
      <a:folHlink>
        <a:srgbClr val="D5AE5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99000">
              <a:schemeClr val="accent1">
                <a:tint val="100000"/>
                <a:shade val="100000"/>
                <a:satMod val="130000"/>
              </a:schemeClr>
            </a:gs>
            <a:gs pos="100000">
              <a:schemeClr val="accent1">
                <a:tint val="50000"/>
                <a:shade val="100000"/>
                <a:satMod val="350000"/>
              </a:schemeClr>
            </a:gs>
          </a:gsLst>
        </a:gradFill>
        <a:ln>
          <a:solidFill>
            <a:srgbClr val="800000"/>
          </a:solidFill>
          <a:headEnd type="none"/>
          <a:tailEnd type="triangle"/>
        </a:ln>
        <a:effectLst/>
      </a:spPr>
      <a:bodyPr rtlCol="0" anchor="ctr"/>
      <a:lstStyle>
        <a:defPPr algn="ctr">
          <a:defRPr sz="14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7448</TotalTime>
  <Words>3989</Words>
  <Application>Microsoft Macintosh PowerPoint</Application>
  <PresentationFormat>On-screen Show (4:3)</PresentationFormat>
  <Paragraphs>775</Paragraphs>
  <Slides>79</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81" baseType="lpstr">
      <vt:lpstr>DCi</vt:lpstr>
      <vt:lpstr>Document</vt:lpstr>
      <vt:lpstr>Comprehensive Lifecycle for Assuring System Safety – CLASS</vt:lpstr>
      <vt:lpstr>Presentation Status</vt:lpstr>
      <vt:lpstr>Team Members</vt:lpstr>
      <vt:lpstr>Our Interns</vt:lpstr>
      <vt:lpstr>Presentation Outline</vt:lpstr>
      <vt:lpstr>CLASS Overview</vt:lpstr>
      <vt:lpstr>Evolution Of CLASS</vt:lpstr>
      <vt:lpstr>CLASS Phase 2</vt:lpstr>
      <vt:lpstr>CLASS Phase 2 Instantiation</vt:lpstr>
      <vt:lpstr>CRR Hierarchy</vt:lpstr>
      <vt:lpstr>CRR Update Mechanism</vt:lpstr>
      <vt:lpstr>CLASS Phase 2 Operation</vt:lpstr>
      <vt:lpstr>CLASS Phase 2 Process</vt:lpstr>
      <vt:lpstr>BPMN2 Example</vt:lpstr>
      <vt:lpstr>Monitoring Concept</vt:lpstr>
      <vt:lpstr>Monitoring For System</vt:lpstr>
      <vt:lpstr>CLASS Property Assurance</vt:lpstr>
      <vt:lpstr>Initial/Early Results</vt:lpstr>
      <vt:lpstr>For Example - A Production Safety Case London Underground Upgrade</vt:lpstr>
      <vt:lpstr>Example Safety Case</vt:lpstr>
      <vt:lpstr>Example Argument</vt:lpstr>
      <vt:lpstr>PowerPoint Presentation</vt:lpstr>
      <vt:lpstr>CLASS Phase 3</vt:lpstr>
      <vt:lpstr>CLASS Phase 3 Philosophy</vt:lpstr>
      <vt:lpstr>CLASS Phase 3 Enhancements</vt:lpstr>
      <vt:lpstr>CLASS Phase 3 Mechanisms</vt:lpstr>
      <vt:lpstr>Class Phase 3 </vt:lpstr>
      <vt:lpstr>Domains Replace Metarepositories</vt:lpstr>
      <vt:lpstr>“Domain” Arguments</vt:lpstr>
      <vt:lpstr>“Domain” Arguments</vt:lpstr>
      <vt:lpstr>Properties of Domain Arguments</vt:lpstr>
      <vt:lpstr>Why Domain Arguments?</vt:lpstr>
      <vt:lpstr>CLASS 3 Manifesto</vt:lpstr>
      <vt:lpstr>Empirical STUDY</vt:lpstr>
      <vt:lpstr>Empirical Study Goals</vt:lpstr>
      <vt:lpstr>Empirical Study Participants</vt:lpstr>
      <vt:lpstr>Empirical Studies Method</vt:lpstr>
      <vt:lpstr>Empirical Studies Initial Setup</vt:lpstr>
      <vt:lpstr>Documents Produced (Relevant)</vt:lpstr>
      <vt:lpstr>Argument Elicitation Method</vt:lpstr>
      <vt:lpstr>Argument Recording Fit For Flight Test</vt:lpstr>
      <vt:lpstr>Argument Recording Fit For Flight Test (Iteration 1)</vt:lpstr>
      <vt:lpstr>Argument Recording Fit for Flight Test (Iteration 1)</vt:lpstr>
      <vt:lpstr>Argument Recovery Process Document Markup</vt:lpstr>
      <vt:lpstr>Argument Recovery from Work Report on TCAS (Initial Markup)</vt:lpstr>
      <vt:lpstr>Argument Recovery from Work Report on TCAS (Iteration 1)</vt:lpstr>
      <vt:lpstr>Argument Recovery from Work Report on TCAS (Iteration 2)</vt:lpstr>
      <vt:lpstr>Argument Recovery from NextCAS Progress Report (Initial Markup)</vt:lpstr>
      <vt:lpstr>Argument Recovery from NextCAS Progress Report (Iteration 2)</vt:lpstr>
      <vt:lpstr>Argument Recovery Flight Test Plan</vt:lpstr>
      <vt:lpstr>Argument Recovery Flight Test Plan</vt:lpstr>
      <vt:lpstr>Argument Recovery FAA DER Requirements Peer Review Audit</vt:lpstr>
      <vt:lpstr>Argument Recovery FAA DER Requirements Peer Review Audit</vt:lpstr>
      <vt:lpstr>Argument Recovery FAA DER Requirements Peer Review Audit</vt:lpstr>
      <vt:lpstr>Empirical Study NextCAS Delta</vt:lpstr>
      <vt:lpstr>Empirical Studies Other Lessons Learned</vt:lpstr>
      <vt:lpstr>Empirical Studies Results Summary </vt:lpstr>
      <vt:lpstr>Empirical Studies Results Summary </vt:lpstr>
      <vt:lpstr>Empirical Studies Results Summary </vt:lpstr>
      <vt:lpstr>Rationalized Standards</vt:lpstr>
      <vt:lpstr>CLASS And Standards</vt:lpstr>
      <vt:lpstr>Standards And Knowledge</vt:lpstr>
      <vt:lpstr>Rationalized Standard</vt:lpstr>
      <vt:lpstr>Existing Standards</vt:lpstr>
      <vt:lpstr>Practical Application </vt:lpstr>
      <vt:lpstr>ISO 26262</vt:lpstr>
      <vt:lpstr>Arguing Software Correctness</vt:lpstr>
      <vt:lpstr>Expert Judgment</vt:lpstr>
      <vt:lpstr>Expert Judgment</vt:lpstr>
      <vt:lpstr>Expert Judgment</vt:lpstr>
      <vt:lpstr>FAA DER Mechanism</vt:lpstr>
      <vt:lpstr>Original Model</vt:lpstr>
      <vt:lpstr>Elements Of Judgment</vt:lpstr>
      <vt:lpstr>Example – Sw. Requirements</vt:lpstr>
      <vt:lpstr>Revised Model</vt:lpstr>
      <vt:lpstr>Conclusions &amp; Future Work</vt:lpstr>
      <vt:lpstr>Publications</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Christa Albano</dc:creator>
  <cp:lastModifiedBy>John Knight</cp:lastModifiedBy>
  <cp:revision>404</cp:revision>
  <dcterms:created xsi:type="dcterms:W3CDTF">2015-05-30T18:37:46Z</dcterms:created>
  <dcterms:modified xsi:type="dcterms:W3CDTF">2016-04-27T12:41:24Z</dcterms:modified>
</cp:coreProperties>
</file>